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8" d="100"/>
          <a:sy n="68" d="100"/>
        </p:scale>
        <p:origin x="71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183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hyperlink" Target="https://www.definicionabc.com/general/orientacion-educativa.php"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hyperlink" Target="https://sergiolujanmora.es/verpdf/42"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hyperlink" Target="https://gamma.app"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MX"/>
          </a:p>
        </p:txBody>
      </p:sp>
      <p:sp>
        <p:nvSpPr>
          <p:cNvPr id="3" name="Shape 1"/>
          <p:cNvSpPr/>
          <p:nvPr/>
        </p:nvSpPr>
        <p:spPr>
          <a:xfrm>
            <a:off x="0" y="0"/>
            <a:ext cx="14630400" cy="8229600"/>
          </a:xfrm>
          <a:prstGeom prst="rect">
            <a:avLst/>
          </a:prstGeom>
          <a:solidFill>
            <a:srgbClr val="FBFCFE"/>
          </a:solidFill>
          <a:ln/>
        </p:spPr>
        <p:txBody>
          <a:bodyPr/>
          <a:lstStyle/>
          <a:p>
            <a:endParaRPr lang="es-MX"/>
          </a:p>
        </p:txBody>
      </p:sp>
      <p:pic>
        <p:nvPicPr>
          <p:cNvPr id="4" name="Image 0" descr="preencoded.png"/>
          <p:cNvPicPr>
            <a:picLocks noChangeAspect="1"/>
          </p:cNvPicPr>
          <p:nvPr/>
        </p:nvPicPr>
        <p:blipFill>
          <a:blip r:embed="rId3"/>
          <a:stretch>
            <a:fillRect/>
          </a:stretch>
        </p:blipFill>
        <p:spPr>
          <a:xfrm>
            <a:off x="2037993" y="1291709"/>
            <a:ext cx="1344335" cy="1405176"/>
          </a:xfrm>
          <a:prstGeom prst="rect">
            <a:avLst/>
          </a:prstGeom>
        </p:spPr>
      </p:pic>
      <p:sp>
        <p:nvSpPr>
          <p:cNvPr id="5" name="Text 2"/>
          <p:cNvSpPr/>
          <p:nvPr/>
        </p:nvSpPr>
        <p:spPr>
          <a:xfrm>
            <a:off x="3931920" y="1263968"/>
            <a:ext cx="8667988" cy="1388745"/>
          </a:xfrm>
          <a:prstGeom prst="rect">
            <a:avLst/>
          </a:prstGeom>
          <a:noFill/>
          <a:ln/>
        </p:spPr>
        <p:txBody>
          <a:bodyPr wrap="square" rtlCol="0" anchor="t"/>
          <a:lstStyle/>
          <a:p>
            <a:pPr marL="0" indent="0" algn="l">
              <a:lnSpc>
                <a:spcPts val="5468"/>
              </a:lnSpc>
              <a:buNone/>
            </a:pPr>
            <a:r>
              <a:rPr lang="en-US" sz="4374" b="1" dirty="0">
                <a:solidFill>
                  <a:srgbClr val="15213F"/>
                </a:solidFill>
                <a:latin typeface="Roboto Slab" pitchFamily="34" charset="0"/>
                <a:ea typeface="Roboto Slab" pitchFamily="34" charset="-122"/>
                <a:cs typeface="Roboto Slab" pitchFamily="34" charset="-120"/>
              </a:rPr>
              <a:t>Universidad Enrique Díaz de León </a:t>
            </a:r>
            <a:endParaRPr lang="en-US" sz="4374" dirty="0"/>
          </a:p>
        </p:txBody>
      </p:sp>
      <p:sp>
        <p:nvSpPr>
          <p:cNvPr id="6" name="Text 3"/>
          <p:cNvSpPr/>
          <p:nvPr/>
        </p:nvSpPr>
        <p:spPr>
          <a:xfrm>
            <a:off x="2037993" y="3280053"/>
            <a:ext cx="10554414" cy="2221706"/>
          </a:xfrm>
          <a:prstGeom prst="rect">
            <a:avLst/>
          </a:prstGeom>
          <a:noFill/>
          <a:ln/>
        </p:spPr>
        <p:txBody>
          <a:bodyPr wrap="square" rtlCol="0" anchor="t"/>
          <a:lstStyle/>
          <a:p>
            <a:pPr marL="0" indent="0" algn="ctr">
              <a:lnSpc>
                <a:spcPts val="4374"/>
              </a:lnSpc>
              <a:buNone/>
            </a:pPr>
            <a:r>
              <a:rPr lang="en-US" sz="3499" i="1" dirty="0">
                <a:solidFill>
                  <a:srgbClr val="15213F"/>
                </a:solidFill>
                <a:latin typeface="Roboto Slab" pitchFamily="34" charset="0"/>
                <a:ea typeface="Roboto Slab" pitchFamily="34" charset="-122"/>
                <a:cs typeface="Roboto Slab" pitchFamily="34" charset="-120"/>
              </a:rPr>
              <a:t>Desarrollo de una aplicación web para el control de los procesos del Departamento de Orientación Educativa (DOE) de una institución educativa privada.</a:t>
            </a:r>
            <a:endParaRPr lang="en-US" sz="3499" dirty="0"/>
          </a:p>
        </p:txBody>
      </p:sp>
      <p:sp>
        <p:nvSpPr>
          <p:cNvPr id="7" name="Text 4"/>
          <p:cNvSpPr/>
          <p:nvPr/>
        </p:nvSpPr>
        <p:spPr>
          <a:xfrm>
            <a:off x="2037993" y="5835015"/>
            <a:ext cx="10554414" cy="284321"/>
          </a:xfrm>
          <a:prstGeom prst="rect">
            <a:avLst/>
          </a:prstGeom>
          <a:noFill/>
          <a:ln/>
        </p:spPr>
        <p:txBody>
          <a:bodyPr wrap="none" rtlCol="0" anchor="t"/>
          <a:lstStyle/>
          <a:p>
            <a:pPr marL="0" indent="0" algn="r">
              <a:lnSpc>
                <a:spcPts val="2239"/>
              </a:lnSpc>
              <a:buNone/>
            </a:pPr>
            <a:r>
              <a:rPr lang="en-US" sz="1400" b="1" i="1" dirty="0">
                <a:solidFill>
                  <a:srgbClr val="000000"/>
                </a:solidFill>
                <a:latin typeface="Roboto" pitchFamily="34" charset="0"/>
                <a:ea typeface="Roboto" pitchFamily="34" charset="-122"/>
                <a:cs typeface="Roboto" pitchFamily="34" charset="-120"/>
              </a:rPr>
              <a:t>Lizeth Margarita Flores Zárate</a:t>
            </a:r>
            <a:endParaRPr lang="en-US" sz="1400" dirty="0"/>
          </a:p>
        </p:txBody>
      </p:sp>
      <p:sp>
        <p:nvSpPr>
          <p:cNvPr id="8" name="Text 5"/>
          <p:cNvSpPr/>
          <p:nvPr/>
        </p:nvSpPr>
        <p:spPr>
          <a:xfrm>
            <a:off x="2037993" y="6369248"/>
            <a:ext cx="10554414" cy="284321"/>
          </a:xfrm>
          <a:prstGeom prst="rect">
            <a:avLst/>
          </a:prstGeom>
          <a:noFill/>
          <a:ln/>
        </p:spPr>
        <p:txBody>
          <a:bodyPr wrap="none" rtlCol="0" anchor="t"/>
          <a:lstStyle/>
          <a:p>
            <a:pPr marL="0" indent="0" algn="r">
              <a:lnSpc>
                <a:spcPts val="2239"/>
              </a:lnSpc>
              <a:buNone/>
            </a:pPr>
            <a:r>
              <a:rPr lang="en-US" sz="1400" b="1" i="1" dirty="0">
                <a:solidFill>
                  <a:srgbClr val="000000"/>
                </a:solidFill>
                <a:latin typeface="Roboto" pitchFamily="34" charset="0"/>
                <a:ea typeface="Roboto" pitchFamily="34" charset="-122"/>
                <a:cs typeface="Roboto" pitchFamily="34" charset="-120"/>
              </a:rPr>
              <a:t>Leticia Azerette Sandoval González </a:t>
            </a:r>
            <a:endParaRPr lang="en-US" sz="1400" dirty="0"/>
          </a:p>
        </p:txBody>
      </p:sp>
      <p:sp>
        <p:nvSpPr>
          <p:cNvPr id="9" name="Text 6"/>
          <p:cNvSpPr/>
          <p:nvPr/>
        </p:nvSpPr>
        <p:spPr>
          <a:xfrm>
            <a:off x="2037993" y="6903482"/>
            <a:ext cx="10554414" cy="284321"/>
          </a:xfrm>
          <a:prstGeom prst="rect">
            <a:avLst/>
          </a:prstGeom>
          <a:noFill/>
          <a:ln/>
        </p:spPr>
        <p:txBody>
          <a:bodyPr wrap="none" rtlCol="0" anchor="t"/>
          <a:lstStyle/>
          <a:p>
            <a:pPr marL="0" indent="0" algn="r">
              <a:lnSpc>
                <a:spcPts val="2239"/>
              </a:lnSpc>
              <a:buNone/>
            </a:pPr>
            <a:r>
              <a:rPr lang="en-US" sz="1400" b="1" i="1" dirty="0">
                <a:solidFill>
                  <a:srgbClr val="000000"/>
                </a:solidFill>
                <a:latin typeface="Roboto" pitchFamily="34" charset="0"/>
                <a:ea typeface="Roboto" pitchFamily="34" charset="-122"/>
                <a:cs typeface="Roboto" pitchFamily="34" charset="-120"/>
              </a:rPr>
              <a:t>septiembre 2023</a:t>
            </a:r>
            <a:endParaRPr lang="en-US" sz="1400" dirty="0"/>
          </a:p>
        </p:txBody>
      </p:sp>
      <p:pic>
        <p:nvPicPr>
          <p:cNvPr id="10"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MX"/>
          </a:p>
        </p:txBody>
      </p:sp>
      <p:sp>
        <p:nvSpPr>
          <p:cNvPr id="3" name="Shape 1"/>
          <p:cNvSpPr/>
          <p:nvPr/>
        </p:nvSpPr>
        <p:spPr>
          <a:xfrm>
            <a:off x="0" y="0"/>
            <a:ext cx="14630400" cy="8229600"/>
          </a:xfrm>
          <a:prstGeom prst="rect">
            <a:avLst/>
          </a:prstGeom>
          <a:solidFill>
            <a:srgbClr val="FBFCFE"/>
          </a:solidFill>
          <a:ln/>
        </p:spPr>
        <p:txBody>
          <a:bodyPr/>
          <a:lstStyle/>
          <a:p>
            <a:endParaRPr lang="es-MX"/>
          </a:p>
        </p:txBody>
      </p:sp>
      <p:sp>
        <p:nvSpPr>
          <p:cNvPr id="4" name="Text 2"/>
          <p:cNvSpPr/>
          <p:nvPr/>
        </p:nvSpPr>
        <p:spPr>
          <a:xfrm>
            <a:off x="2037993" y="1224796"/>
            <a:ext cx="4443889"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Hipótesis</a:t>
            </a:r>
            <a:endParaRPr lang="en-US" sz="4374" dirty="0"/>
          </a:p>
        </p:txBody>
      </p:sp>
      <p:pic>
        <p:nvPicPr>
          <p:cNvPr id="5" name="Image 0" descr="preencoded.png"/>
          <p:cNvPicPr>
            <a:picLocks noChangeAspect="1"/>
          </p:cNvPicPr>
          <p:nvPr/>
        </p:nvPicPr>
        <p:blipFill>
          <a:blip r:embed="rId3"/>
          <a:stretch>
            <a:fillRect/>
          </a:stretch>
        </p:blipFill>
        <p:spPr>
          <a:xfrm>
            <a:off x="2037993" y="2252424"/>
            <a:ext cx="5554980" cy="3433167"/>
          </a:xfrm>
          <a:prstGeom prst="rect">
            <a:avLst/>
          </a:prstGeom>
        </p:spPr>
      </p:pic>
      <p:sp>
        <p:nvSpPr>
          <p:cNvPr id="6" name="Text 3"/>
          <p:cNvSpPr/>
          <p:nvPr/>
        </p:nvSpPr>
        <p:spPr>
          <a:xfrm>
            <a:off x="2037993" y="5963245"/>
            <a:ext cx="10554414" cy="1041559"/>
          </a:xfrm>
          <a:prstGeom prst="rect">
            <a:avLst/>
          </a:prstGeom>
          <a:noFill/>
          <a:ln/>
        </p:spPr>
        <p:txBody>
          <a:bodyPr wrap="squar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El Departamento de Orientación Educativa, a partir del manejo de una aplicación web, llevará un mejor control de los procesos y difusión de la información del alumnado a su cargo.</a:t>
            </a:r>
            <a:endParaRPr lang="en-US" sz="2187"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MX"/>
          </a:p>
        </p:txBody>
      </p:sp>
      <p:sp>
        <p:nvSpPr>
          <p:cNvPr id="3" name="Shape 1"/>
          <p:cNvSpPr/>
          <p:nvPr/>
        </p:nvSpPr>
        <p:spPr>
          <a:xfrm>
            <a:off x="0" y="0"/>
            <a:ext cx="14630400" cy="8229600"/>
          </a:xfrm>
          <a:prstGeom prst="rect">
            <a:avLst/>
          </a:prstGeom>
          <a:solidFill>
            <a:srgbClr val="FBFCFE"/>
          </a:solidFill>
          <a:ln/>
        </p:spPr>
        <p:txBody>
          <a:bodyPr/>
          <a:lstStyle/>
          <a:p>
            <a:endParaRPr lang="es-MX"/>
          </a:p>
        </p:txBody>
      </p:sp>
      <p:sp>
        <p:nvSpPr>
          <p:cNvPr id="4" name="Text 2"/>
          <p:cNvSpPr/>
          <p:nvPr/>
        </p:nvSpPr>
        <p:spPr>
          <a:xfrm>
            <a:off x="2037993" y="863679"/>
            <a:ext cx="4443889"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Marco Teórico</a:t>
            </a:r>
            <a:endParaRPr lang="en-US" sz="4374" dirty="0"/>
          </a:p>
        </p:txBody>
      </p:sp>
      <p:sp>
        <p:nvSpPr>
          <p:cNvPr id="5" name="Shape 3"/>
          <p:cNvSpPr/>
          <p:nvPr/>
        </p:nvSpPr>
        <p:spPr>
          <a:xfrm>
            <a:off x="7293054" y="2002393"/>
            <a:ext cx="44410" cy="5363408"/>
          </a:xfrm>
          <a:prstGeom prst="rect">
            <a:avLst/>
          </a:prstGeom>
          <a:solidFill>
            <a:srgbClr val="E7EDF9"/>
          </a:solidFill>
          <a:ln/>
        </p:spPr>
        <p:txBody>
          <a:bodyPr/>
          <a:lstStyle/>
          <a:p>
            <a:endParaRPr lang="es-MX"/>
          </a:p>
        </p:txBody>
      </p:sp>
      <p:sp>
        <p:nvSpPr>
          <p:cNvPr id="6" name="Shape 4"/>
          <p:cNvSpPr/>
          <p:nvPr/>
        </p:nvSpPr>
        <p:spPr>
          <a:xfrm>
            <a:off x="7565172" y="2403693"/>
            <a:ext cx="777597" cy="44410"/>
          </a:xfrm>
          <a:prstGeom prst="rect">
            <a:avLst/>
          </a:prstGeom>
          <a:solidFill>
            <a:srgbClr val="E7EDF9"/>
          </a:solidFill>
          <a:ln/>
        </p:spPr>
        <p:txBody>
          <a:bodyPr/>
          <a:lstStyle/>
          <a:p>
            <a:endParaRPr lang="es-MX"/>
          </a:p>
        </p:txBody>
      </p:sp>
      <p:sp>
        <p:nvSpPr>
          <p:cNvPr id="7" name="Shape 5"/>
          <p:cNvSpPr/>
          <p:nvPr/>
        </p:nvSpPr>
        <p:spPr>
          <a:xfrm>
            <a:off x="7065228" y="2175986"/>
            <a:ext cx="499943" cy="499943"/>
          </a:xfrm>
          <a:prstGeom prst="roundRect">
            <a:avLst>
              <a:gd name="adj" fmla="val 26667"/>
            </a:avLst>
          </a:prstGeom>
          <a:solidFill>
            <a:srgbClr val="E7EDF9"/>
          </a:solidFill>
          <a:ln/>
        </p:spPr>
        <p:txBody>
          <a:bodyPr/>
          <a:lstStyle/>
          <a:p>
            <a:endParaRPr lang="es-MX"/>
          </a:p>
        </p:txBody>
      </p:sp>
      <p:sp>
        <p:nvSpPr>
          <p:cNvPr id="8" name="Text 6"/>
          <p:cNvSpPr/>
          <p:nvPr/>
        </p:nvSpPr>
        <p:spPr>
          <a:xfrm>
            <a:off x="7246560" y="2217658"/>
            <a:ext cx="13716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9" name="Text 7"/>
          <p:cNvSpPr/>
          <p:nvPr/>
        </p:nvSpPr>
        <p:spPr>
          <a:xfrm>
            <a:off x="8537258" y="2224564"/>
            <a:ext cx="380238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¿Qué es una Aplicación Web?</a:t>
            </a:r>
            <a:endParaRPr lang="en-US" sz="2187" dirty="0"/>
          </a:p>
        </p:txBody>
      </p:sp>
      <p:sp>
        <p:nvSpPr>
          <p:cNvPr id="10" name="Text 8"/>
          <p:cNvSpPr/>
          <p:nvPr/>
        </p:nvSpPr>
        <p:spPr>
          <a:xfrm>
            <a:off x="8537258" y="2793921"/>
            <a:ext cx="4055150" cy="2487811"/>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De acuerdo con Luján (2002), “Una aplicación web (web-based application) es un tipo especial de aplicación cliente/servidor, donde tanto el cliente como el servidor y el protocolo mediante el que se comunican (HTTP) están estandarizados”. (p.54)</a:t>
            </a:r>
            <a:endParaRPr lang="en-US" sz="1750" dirty="0"/>
          </a:p>
        </p:txBody>
      </p:sp>
      <p:sp>
        <p:nvSpPr>
          <p:cNvPr id="11" name="Shape 9"/>
          <p:cNvSpPr/>
          <p:nvPr/>
        </p:nvSpPr>
        <p:spPr>
          <a:xfrm>
            <a:off x="6287631" y="3514546"/>
            <a:ext cx="777597" cy="44410"/>
          </a:xfrm>
          <a:prstGeom prst="rect">
            <a:avLst/>
          </a:prstGeom>
          <a:solidFill>
            <a:srgbClr val="E7EDF9"/>
          </a:solidFill>
          <a:ln/>
        </p:spPr>
        <p:txBody>
          <a:bodyPr/>
          <a:lstStyle/>
          <a:p>
            <a:endParaRPr lang="es-MX"/>
          </a:p>
        </p:txBody>
      </p:sp>
      <p:sp>
        <p:nvSpPr>
          <p:cNvPr id="12" name="Shape 10"/>
          <p:cNvSpPr/>
          <p:nvPr/>
        </p:nvSpPr>
        <p:spPr>
          <a:xfrm>
            <a:off x="7065228" y="3286839"/>
            <a:ext cx="499943" cy="499943"/>
          </a:xfrm>
          <a:prstGeom prst="roundRect">
            <a:avLst>
              <a:gd name="adj" fmla="val 26667"/>
            </a:avLst>
          </a:prstGeom>
          <a:solidFill>
            <a:srgbClr val="E7EDF9"/>
          </a:solidFill>
          <a:ln/>
        </p:spPr>
        <p:txBody>
          <a:bodyPr/>
          <a:lstStyle/>
          <a:p>
            <a:endParaRPr lang="es-MX"/>
          </a:p>
        </p:txBody>
      </p:sp>
      <p:sp>
        <p:nvSpPr>
          <p:cNvPr id="13" name="Text 11"/>
          <p:cNvSpPr/>
          <p:nvPr/>
        </p:nvSpPr>
        <p:spPr>
          <a:xfrm>
            <a:off x="7223700" y="3328511"/>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4" name="Text 12"/>
          <p:cNvSpPr/>
          <p:nvPr/>
        </p:nvSpPr>
        <p:spPr>
          <a:xfrm>
            <a:off x="3182303" y="3335417"/>
            <a:ext cx="2910840" cy="347186"/>
          </a:xfrm>
          <a:prstGeom prst="rect">
            <a:avLst/>
          </a:prstGeom>
          <a:noFill/>
          <a:ln/>
        </p:spPr>
        <p:txBody>
          <a:bodyPr wrap="none" rtlCol="0" anchor="t"/>
          <a:lstStyle/>
          <a:p>
            <a:pPr marL="0" indent="0" algn="r">
              <a:lnSpc>
                <a:spcPts val="2734"/>
              </a:lnSpc>
              <a:buNone/>
            </a:pPr>
            <a:r>
              <a:rPr lang="en-US" sz="2187" dirty="0">
                <a:solidFill>
                  <a:srgbClr val="476FD6"/>
                </a:solidFill>
                <a:latin typeface="Roboto Slab" pitchFamily="34" charset="0"/>
                <a:ea typeface="Roboto Slab" pitchFamily="34" charset="-122"/>
                <a:cs typeface="Roboto Slab" pitchFamily="34" charset="-120"/>
              </a:rPr>
              <a:t>Orientación Educativa</a:t>
            </a:r>
            <a:endParaRPr lang="en-US" sz="2187" dirty="0"/>
          </a:p>
        </p:txBody>
      </p:sp>
      <p:sp>
        <p:nvSpPr>
          <p:cNvPr id="15" name="Text 13"/>
          <p:cNvSpPr/>
          <p:nvPr/>
        </p:nvSpPr>
        <p:spPr>
          <a:xfrm>
            <a:off x="2037993" y="3904774"/>
            <a:ext cx="4055150" cy="2487811"/>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Según la definición de Ucha (2010), se designa como orientación educativa al conjunto de actividades destinadas a los alumnos, padres y profesores y que tienen la misión de fomentar el desarrollo de sus actividades dentro del ámbito específico de los centros educacionales.</a:t>
            </a:r>
            <a:endParaRPr lang="en-US" sz="1750" dirty="0"/>
          </a:p>
        </p:txBody>
      </p:sp>
      <p:pic>
        <p:nvPicPr>
          <p:cNvPr id="16"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MX"/>
          </a:p>
        </p:txBody>
      </p:sp>
      <p:sp>
        <p:nvSpPr>
          <p:cNvPr id="3" name="Shape 1"/>
          <p:cNvSpPr/>
          <p:nvPr/>
        </p:nvSpPr>
        <p:spPr>
          <a:xfrm>
            <a:off x="0" y="0"/>
            <a:ext cx="14630400" cy="8229600"/>
          </a:xfrm>
          <a:prstGeom prst="rect">
            <a:avLst/>
          </a:prstGeom>
          <a:solidFill>
            <a:srgbClr val="AFCBF8"/>
          </a:solidFill>
          <a:ln/>
        </p:spPr>
        <p:txBody>
          <a:bodyPr/>
          <a:lstStyle/>
          <a:p>
            <a:endParaRPr lang="es-MX"/>
          </a:p>
        </p:txBody>
      </p:sp>
      <p:sp>
        <p:nvSpPr>
          <p:cNvPr id="4" name="Text 2"/>
          <p:cNvSpPr/>
          <p:nvPr/>
        </p:nvSpPr>
        <p:spPr>
          <a:xfrm>
            <a:off x="2037993" y="750689"/>
            <a:ext cx="4443889" cy="694373"/>
          </a:xfrm>
          <a:prstGeom prst="rect">
            <a:avLst/>
          </a:prstGeom>
          <a:noFill/>
          <a:ln/>
        </p:spPr>
        <p:txBody>
          <a:bodyPr wrap="none" rtlCol="0" anchor="t"/>
          <a:lstStyle/>
          <a:p>
            <a:pPr marL="0" indent="0">
              <a:lnSpc>
                <a:spcPts val="5468"/>
              </a:lnSpc>
              <a:buNone/>
            </a:pPr>
            <a:r>
              <a:rPr lang="en-US" sz="4374" dirty="0">
                <a:solidFill>
                  <a:srgbClr val="000000"/>
                </a:solidFill>
                <a:latin typeface="Roboto Slab" pitchFamily="34" charset="0"/>
                <a:ea typeface="Roboto Slab" pitchFamily="34" charset="-122"/>
                <a:cs typeface="Roboto Slab" pitchFamily="34" charset="-120"/>
              </a:rPr>
              <a:t>Metodología </a:t>
            </a:r>
            <a:endParaRPr lang="en-US" sz="4374" dirty="0"/>
          </a:p>
        </p:txBody>
      </p:sp>
      <p:sp>
        <p:nvSpPr>
          <p:cNvPr id="5" name="Text 3"/>
          <p:cNvSpPr/>
          <p:nvPr/>
        </p:nvSpPr>
        <p:spPr>
          <a:xfrm>
            <a:off x="2037993" y="1889403"/>
            <a:ext cx="10554414" cy="355402"/>
          </a:xfrm>
          <a:prstGeom prst="rect">
            <a:avLst/>
          </a:prstGeom>
          <a:noFill/>
          <a:ln/>
        </p:spPr>
        <p:txBody>
          <a:bodyPr wrap="none" rtlCol="0" anchor="t"/>
          <a:lstStyle/>
          <a:p>
            <a:pPr marL="0" indent="0">
              <a:lnSpc>
                <a:spcPts val="2799"/>
              </a:lnSpc>
              <a:buNone/>
            </a:pPr>
            <a:r>
              <a:rPr lang="en-US" sz="1750" b="1" dirty="0">
                <a:solidFill>
                  <a:srgbClr val="15213F"/>
                </a:solidFill>
                <a:latin typeface="Roboto" pitchFamily="34" charset="0"/>
                <a:ea typeface="Roboto" pitchFamily="34" charset="-122"/>
                <a:cs typeface="Roboto" pitchFamily="34" charset="-120"/>
              </a:rPr>
              <a:t>Participantes</a:t>
            </a:r>
            <a:endParaRPr lang="en-US" sz="1750" dirty="0"/>
          </a:p>
        </p:txBody>
      </p:sp>
      <p:pic>
        <p:nvPicPr>
          <p:cNvPr id="6" name="Image 0" descr="preencoded.png"/>
          <p:cNvPicPr>
            <a:picLocks noChangeAspect="1"/>
          </p:cNvPicPr>
          <p:nvPr/>
        </p:nvPicPr>
        <p:blipFill>
          <a:blip r:embed="rId3"/>
          <a:stretch>
            <a:fillRect/>
          </a:stretch>
        </p:blipFill>
        <p:spPr>
          <a:xfrm>
            <a:off x="2037993" y="2494717"/>
            <a:ext cx="3295888" cy="3295888"/>
          </a:xfrm>
          <a:prstGeom prst="rect">
            <a:avLst/>
          </a:prstGeom>
        </p:spPr>
      </p:pic>
      <p:sp>
        <p:nvSpPr>
          <p:cNvPr id="7" name="Text 4"/>
          <p:cNvSpPr/>
          <p:nvPr/>
        </p:nvSpPr>
        <p:spPr>
          <a:xfrm>
            <a:off x="2352794" y="6068258"/>
            <a:ext cx="2666286" cy="416481"/>
          </a:xfrm>
          <a:prstGeom prst="rect">
            <a:avLst/>
          </a:prstGeom>
          <a:noFill/>
          <a:ln/>
        </p:spPr>
        <p:txBody>
          <a:bodyPr wrap="none" rtlCol="0" anchor="t"/>
          <a:lstStyle/>
          <a:p>
            <a:pPr marL="0" indent="0" algn="ctr">
              <a:lnSpc>
                <a:spcPts val="3281"/>
              </a:lnSpc>
              <a:buNone/>
            </a:pPr>
            <a:r>
              <a:rPr lang="en-US" sz="2624" dirty="0">
                <a:solidFill>
                  <a:srgbClr val="000000"/>
                </a:solidFill>
                <a:latin typeface="Roboto Slab" pitchFamily="34" charset="0"/>
                <a:ea typeface="Roboto Slab" pitchFamily="34" charset="-122"/>
                <a:cs typeface="Roboto Slab" pitchFamily="34" charset="-120"/>
              </a:rPr>
              <a:t>Coordinador</a:t>
            </a:r>
            <a:endParaRPr lang="en-US" sz="2624" dirty="0"/>
          </a:p>
        </p:txBody>
      </p:sp>
      <p:sp>
        <p:nvSpPr>
          <p:cNvPr id="8" name="Text 5"/>
          <p:cNvSpPr/>
          <p:nvPr/>
        </p:nvSpPr>
        <p:spPr>
          <a:xfrm>
            <a:off x="2037993" y="6706910"/>
            <a:ext cx="3295888" cy="355402"/>
          </a:xfrm>
          <a:prstGeom prst="rect">
            <a:avLst/>
          </a:prstGeom>
          <a:noFill/>
          <a:ln/>
        </p:spPr>
        <p:txBody>
          <a:bodyPr wrap="none" rtlCol="0" anchor="t"/>
          <a:lstStyle/>
          <a:p>
            <a:pPr marL="0" indent="0" algn="ctr">
              <a:lnSpc>
                <a:spcPts val="2799"/>
              </a:lnSpc>
              <a:buNone/>
            </a:pPr>
            <a:endParaRPr lang="en-US" sz="1750" dirty="0"/>
          </a:p>
        </p:txBody>
      </p:sp>
      <p:pic>
        <p:nvPicPr>
          <p:cNvPr id="9" name="Image 1" descr="preencoded.png"/>
          <p:cNvPicPr>
            <a:picLocks noChangeAspect="1"/>
          </p:cNvPicPr>
          <p:nvPr/>
        </p:nvPicPr>
        <p:blipFill>
          <a:blip r:embed="rId4"/>
          <a:stretch>
            <a:fillRect/>
          </a:stretch>
        </p:blipFill>
        <p:spPr>
          <a:xfrm>
            <a:off x="5667137" y="2494717"/>
            <a:ext cx="3296007" cy="3296007"/>
          </a:xfrm>
          <a:prstGeom prst="rect">
            <a:avLst/>
          </a:prstGeom>
        </p:spPr>
      </p:pic>
      <p:sp>
        <p:nvSpPr>
          <p:cNvPr id="10" name="Text 6"/>
          <p:cNvSpPr/>
          <p:nvPr/>
        </p:nvSpPr>
        <p:spPr>
          <a:xfrm>
            <a:off x="5667137" y="6068378"/>
            <a:ext cx="3296007" cy="832961"/>
          </a:xfrm>
          <a:prstGeom prst="rect">
            <a:avLst/>
          </a:prstGeom>
          <a:noFill/>
          <a:ln/>
        </p:spPr>
        <p:txBody>
          <a:bodyPr wrap="square" rtlCol="0" anchor="t"/>
          <a:lstStyle/>
          <a:p>
            <a:pPr marL="0" indent="0" algn="ctr">
              <a:lnSpc>
                <a:spcPts val="3281"/>
              </a:lnSpc>
              <a:buNone/>
            </a:pPr>
            <a:r>
              <a:rPr lang="en-US" sz="2624" dirty="0">
                <a:solidFill>
                  <a:srgbClr val="000000"/>
                </a:solidFill>
                <a:latin typeface="Roboto Slab" pitchFamily="34" charset="0"/>
                <a:ea typeface="Roboto Slab" pitchFamily="34" charset="-122"/>
                <a:cs typeface="Roboto Slab" pitchFamily="34" charset="-120"/>
              </a:rPr>
              <a:t>Orientador educativo</a:t>
            </a:r>
            <a:endParaRPr lang="en-US" sz="2624" dirty="0"/>
          </a:p>
        </p:txBody>
      </p:sp>
      <p:sp>
        <p:nvSpPr>
          <p:cNvPr id="11" name="Text 7"/>
          <p:cNvSpPr/>
          <p:nvPr/>
        </p:nvSpPr>
        <p:spPr>
          <a:xfrm>
            <a:off x="5667137" y="7123509"/>
            <a:ext cx="3296007" cy="355402"/>
          </a:xfrm>
          <a:prstGeom prst="rect">
            <a:avLst/>
          </a:prstGeom>
          <a:noFill/>
          <a:ln/>
        </p:spPr>
        <p:txBody>
          <a:bodyPr wrap="none" rtlCol="0" anchor="t"/>
          <a:lstStyle/>
          <a:p>
            <a:pPr marL="0" indent="0" algn="ctr">
              <a:lnSpc>
                <a:spcPts val="2799"/>
              </a:lnSpc>
              <a:buNone/>
            </a:pPr>
            <a:endParaRPr lang="en-US" sz="1750" dirty="0"/>
          </a:p>
        </p:txBody>
      </p:sp>
      <p:pic>
        <p:nvPicPr>
          <p:cNvPr id="12" name="Image 2" descr="preencoded.png"/>
          <p:cNvPicPr>
            <a:picLocks noChangeAspect="1"/>
          </p:cNvPicPr>
          <p:nvPr/>
        </p:nvPicPr>
        <p:blipFill>
          <a:blip r:embed="rId5"/>
          <a:stretch>
            <a:fillRect/>
          </a:stretch>
        </p:blipFill>
        <p:spPr>
          <a:xfrm>
            <a:off x="9296400" y="2494717"/>
            <a:ext cx="3296007" cy="3296007"/>
          </a:xfrm>
          <a:prstGeom prst="rect">
            <a:avLst/>
          </a:prstGeom>
        </p:spPr>
      </p:pic>
      <p:sp>
        <p:nvSpPr>
          <p:cNvPr id="13" name="Text 8"/>
          <p:cNvSpPr/>
          <p:nvPr/>
        </p:nvSpPr>
        <p:spPr>
          <a:xfrm>
            <a:off x="9611201" y="6068378"/>
            <a:ext cx="2666286" cy="416481"/>
          </a:xfrm>
          <a:prstGeom prst="rect">
            <a:avLst/>
          </a:prstGeom>
          <a:noFill/>
          <a:ln/>
        </p:spPr>
        <p:txBody>
          <a:bodyPr wrap="none" rtlCol="0" anchor="t"/>
          <a:lstStyle/>
          <a:p>
            <a:pPr marL="0" indent="0" algn="ctr">
              <a:lnSpc>
                <a:spcPts val="3281"/>
              </a:lnSpc>
              <a:buNone/>
            </a:pPr>
            <a:r>
              <a:rPr lang="en-US" sz="2624" dirty="0">
                <a:solidFill>
                  <a:srgbClr val="000000"/>
                </a:solidFill>
                <a:latin typeface="Roboto Slab" pitchFamily="34" charset="0"/>
                <a:ea typeface="Roboto Slab" pitchFamily="34" charset="-122"/>
                <a:cs typeface="Roboto Slab" pitchFamily="34" charset="-120"/>
              </a:rPr>
              <a:t>Tutor</a:t>
            </a:r>
            <a:endParaRPr lang="en-US" sz="2624" dirty="0"/>
          </a:p>
        </p:txBody>
      </p:sp>
      <p:sp>
        <p:nvSpPr>
          <p:cNvPr id="14" name="Text 9"/>
          <p:cNvSpPr/>
          <p:nvPr/>
        </p:nvSpPr>
        <p:spPr>
          <a:xfrm>
            <a:off x="9296400" y="6707029"/>
            <a:ext cx="3296007" cy="355402"/>
          </a:xfrm>
          <a:prstGeom prst="rect">
            <a:avLst/>
          </a:prstGeom>
          <a:noFill/>
          <a:ln/>
        </p:spPr>
        <p:txBody>
          <a:bodyPr wrap="none" rtlCol="0" anchor="t"/>
          <a:lstStyle/>
          <a:p>
            <a:pPr marL="0" indent="0" algn="ctr">
              <a:lnSpc>
                <a:spcPts val="2799"/>
              </a:lnSpc>
              <a:buNone/>
            </a:pPr>
            <a:endParaRPr lang="en-US" sz="1750" dirty="0"/>
          </a:p>
        </p:txBody>
      </p:sp>
      <p:pic>
        <p:nvPicPr>
          <p:cNvPr id="15"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MX"/>
          </a:p>
        </p:txBody>
      </p:sp>
      <p:sp>
        <p:nvSpPr>
          <p:cNvPr id="3" name="Shape 1"/>
          <p:cNvSpPr/>
          <p:nvPr/>
        </p:nvSpPr>
        <p:spPr>
          <a:xfrm>
            <a:off x="0" y="0"/>
            <a:ext cx="14630400" cy="8229600"/>
          </a:xfrm>
          <a:prstGeom prst="rect">
            <a:avLst/>
          </a:prstGeom>
          <a:solidFill>
            <a:srgbClr val="FBFCFE"/>
          </a:solidFill>
          <a:ln/>
        </p:spPr>
        <p:txBody>
          <a:bodyPr/>
          <a:lstStyle/>
          <a:p>
            <a:endParaRPr lang="es-MX"/>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409825"/>
            <a:ext cx="4443889"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Metodología </a:t>
            </a:r>
            <a:endParaRPr lang="en-US" sz="4374" dirty="0"/>
          </a:p>
        </p:txBody>
      </p:sp>
      <p:sp>
        <p:nvSpPr>
          <p:cNvPr id="6" name="Text 3"/>
          <p:cNvSpPr/>
          <p:nvPr/>
        </p:nvSpPr>
        <p:spPr>
          <a:xfrm>
            <a:off x="6319599" y="3437453"/>
            <a:ext cx="7477601" cy="355402"/>
          </a:xfrm>
          <a:prstGeom prst="rect">
            <a:avLst/>
          </a:prstGeom>
          <a:noFill/>
          <a:ln/>
        </p:spPr>
        <p:txBody>
          <a:bodyPr wrap="none" rtlCol="0" anchor="t"/>
          <a:lstStyle/>
          <a:p>
            <a:pPr marL="0" indent="0">
              <a:lnSpc>
                <a:spcPts val="2799"/>
              </a:lnSpc>
              <a:buNone/>
            </a:pPr>
            <a:r>
              <a:rPr lang="en-US" sz="1750" b="1" dirty="0">
                <a:solidFill>
                  <a:srgbClr val="15213F"/>
                </a:solidFill>
                <a:latin typeface="Roboto" pitchFamily="34" charset="0"/>
                <a:ea typeface="Roboto" pitchFamily="34" charset="-122"/>
                <a:cs typeface="Roboto" pitchFamily="34" charset="-120"/>
              </a:rPr>
              <a:t>Diseño</a:t>
            </a:r>
            <a:endParaRPr lang="en-US" sz="1750" dirty="0"/>
          </a:p>
        </p:txBody>
      </p:sp>
      <p:sp>
        <p:nvSpPr>
          <p:cNvPr id="7" name="Text 4"/>
          <p:cNvSpPr/>
          <p:nvPr/>
        </p:nvSpPr>
        <p:spPr>
          <a:xfrm>
            <a:off x="6319599" y="4042767"/>
            <a:ext cx="7477601" cy="1777008"/>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El presente proyecto está diseñado bajo el enfoque en la relación del paradigma cualitativo, dónde el objetivo es el desarrollo de una aplicación web para el control de los procesos y se recurre al diseño no experimental, el cual se apoya en la recopilación de información a través de la técnica de entrevistas.</a:t>
            </a:r>
            <a:endParaRPr lang="en-US" sz="1750"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MX"/>
          </a:p>
        </p:txBody>
      </p:sp>
      <p:sp>
        <p:nvSpPr>
          <p:cNvPr id="3" name="Shape 1"/>
          <p:cNvSpPr/>
          <p:nvPr/>
        </p:nvSpPr>
        <p:spPr>
          <a:xfrm>
            <a:off x="0" y="0"/>
            <a:ext cx="14630400" cy="8229600"/>
          </a:xfrm>
          <a:prstGeom prst="rect">
            <a:avLst/>
          </a:prstGeom>
          <a:solidFill>
            <a:srgbClr val="FBFCFE"/>
          </a:solidFill>
          <a:ln/>
        </p:spPr>
        <p:txBody>
          <a:bodyPr/>
          <a:lstStyle/>
          <a:p>
            <a:endParaRPr lang="es-MX"/>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765227"/>
            <a:ext cx="4443889"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Metodología </a:t>
            </a:r>
            <a:endParaRPr lang="en-US" sz="4374" dirty="0"/>
          </a:p>
        </p:txBody>
      </p:sp>
      <p:sp>
        <p:nvSpPr>
          <p:cNvPr id="6" name="Text 3"/>
          <p:cNvSpPr/>
          <p:nvPr/>
        </p:nvSpPr>
        <p:spPr>
          <a:xfrm>
            <a:off x="833199" y="3792855"/>
            <a:ext cx="7477601" cy="355402"/>
          </a:xfrm>
          <a:prstGeom prst="rect">
            <a:avLst/>
          </a:prstGeom>
          <a:noFill/>
          <a:ln/>
        </p:spPr>
        <p:txBody>
          <a:bodyPr wrap="none" rtlCol="0" anchor="t"/>
          <a:lstStyle/>
          <a:p>
            <a:pPr marL="0" indent="0">
              <a:lnSpc>
                <a:spcPts val="2799"/>
              </a:lnSpc>
              <a:buNone/>
            </a:pPr>
            <a:r>
              <a:rPr lang="en-US" sz="1750" b="1" dirty="0">
                <a:solidFill>
                  <a:srgbClr val="15213F"/>
                </a:solidFill>
                <a:latin typeface="Roboto" pitchFamily="34" charset="0"/>
                <a:ea typeface="Roboto" pitchFamily="34" charset="-122"/>
                <a:cs typeface="Roboto" pitchFamily="34" charset="-120"/>
              </a:rPr>
              <a:t>Instrumentos </a:t>
            </a:r>
            <a:endParaRPr lang="en-US" sz="1750" dirty="0"/>
          </a:p>
        </p:txBody>
      </p:sp>
      <p:sp>
        <p:nvSpPr>
          <p:cNvPr id="7" name="Text 4"/>
          <p:cNvSpPr/>
          <p:nvPr/>
        </p:nvSpPr>
        <p:spPr>
          <a:xfrm>
            <a:off x="833199" y="4398169"/>
            <a:ext cx="7477601"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Entrevistas realizadas que constan con una serie de preguntas abiertas con la finalidad de recaudar información y conocer la manera en la que actualmente se realizan los procesos.</a:t>
            </a:r>
            <a:endParaRPr lang="en-US" sz="1750"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MX"/>
          </a:p>
        </p:txBody>
      </p:sp>
      <p:sp>
        <p:nvSpPr>
          <p:cNvPr id="3" name="Shape 1"/>
          <p:cNvSpPr/>
          <p:nvPr/>
        </p:nvSpPr>
        <p:spPr>
          <a:xfrm>
            <a:off x="0" y="0"/>
            <a:ext cx="14630400" cy="8229600"/>
          </a:xfrm>
          <a:prstGeom prst="rect">
            <a:avLst/>
          </a:prstGeom>
          <a:solidFill>
            <a:srgbClr val="FBFCFE"/>
          </a:solidFill>
          <a:ln/>
        </p:spPr>
        <p:txBody>
          <a:bodyPr/>
          <a:lstStyle/>
          <a:p>
            <a:endParaRPr lang="es-MX"/>
          </a:p>
        </p:txBody>
      </p:sp>
      <p:sp>
        <p:nvSpPr>
          <p:cNvPr id="4" name="Text 2"/>
          <p:cNvSpPr/>
          <p:nvPr/>
        </p:nvSpPr>
        <p:spPr>
          <a:xfrm>
            <a:off x="2635925" y="542687"/>
            <a:ext cx="3940373" cy="615672"/>
          </a:xfrm>
          <a:prstGeom prst="rect">
            <a:avLst/>
          </a:prstGeom>
          <a:noFill/>
          <a:ln/>
        </p:spPr>
        <p:txBody>
          <a:bodyPr wrap="none" rtlCol="0" anchor="t"/>
          <a:lstStyle/>
          <a:p>
            <a:pPr marL="0" indent="0">
              <a:lnSpc>
                <a:spcPts val="4848"/>
              </a:lnSpc>
              <a:buNone/>
            </a:pPr>
            <a:r>
              <a:rPr lang="en-US" sz="3878" dirty="0">
                <a:solidFill>
                  <a:srgbClr val="476FD6"/>
                </a:solidFill>
                <a:latin typeface="Roboto Slab" pitchFamily="34" charset="0"/>
                <a:ea typeface="Roboto Slab" pitchFamily="34" charset="-122"/>
                <a:cs typeface="Roboto Slab" pitchFamily="34" charset="-120"/>
              </a:rPr>
              <a:t>Metodología </a:t>
            </a:r>
            <a:endParaRPr lang="en-US" sz="3878" dirty="0"/>
          </a:p>
        </p:txBody>
      </p:sp>
      <p:sp>
        <p:nvSpPr>
          <p:cNvPr id="5" name="Text 3"/>
          <p:cNvSpPr/>
          <p:nvPr/>
        </p:nvSpPr>
        <p:spPr>
          <a:xfrm>
            <a:off x="2635925" y="1552337"/>
            <a:ext cx="9358551" cy="315278"/>
          </a:xfrm>
          <a:prstGeom prst="rect">
            <a:avLst/>
          </a:prstGeom>
          <a:noFill/>
          <a:ln/>
        </p:spPr>
        <p:txBody>
          <a:bodyPr wrap="none" rtlCol="0" anchor="t"/>
          <a:lstStyle/>
          <a:p>
            <a:pPr marL="0" indent="0">
              <a:lnSpc>
                <a:spcPts val="2482"/>
              </a:lnSpc>
              <a:buNone/>
            </a:pPr>
            <a:r>
              <a:rPr lang="en-US" sz="1551" b="1" dirty="0">
                <a:solidFill>
                  <a:srgbClr val="15213F"/>
                </a:solidFill>
                <a:latin typeface="Roboto" pitchFamily="34" charset="0"/>
                <a:ea typeface="Roboto" pitchFamily="34" charset="-122"/>
                <a:cs typeface="Roboto" pitchFamily="34" charset="-120"/>
              </a:rPr>
              <a:t>Entrevista</a:t>
            </a:r>
            <a:endParaRPr lang="en-US" sz="1551" dirty="0"/>
          </a:p>
        </p:txBody>
      </p:sp>
      <p:pic>
        <p:nvPicPr>
          <p:cNvPr id="6" name="Image 0" descr="preencoded.png"/>
          <p:cNvPicPr>
            <a:picLocks noChangeAspect="1"/>
          </p:cNvPicPr>
          <p:nvPr/>
        </p:nvPicPr>
        <p:blipFill>
          <a:blip r:embed="rId3"/>
          <a:stretch>
            <a:fillRect/>
          </a:stretch>
        </p:blipFill>
        <p:spPr>
          <a:xfrm>
            <a:off x="4271486" y="2089190"/>
            <a:ext cx="6087428" cy="4322088"/>
          </a:xfrm>
          <a:prstGeom prst="rect">
            <a:avLst/>
          </a:prstGeom>
        </p:spPr>
      </p:pic>
      <p:sp>
        <p:nvSpPr>
          <p:cNvPr id="7" name="Text 4"/>
          <p:cNvSpPr/>
          <p:nvPr/>
        </p:nvSpPr>
        <p:spPr>
          <a:xfrm>
            <a:off x="2635925" y="6706791"/>
            <a:ext cx="2364224" cy="369332"/>
          </a:xfrm>
          <a:prstGeom prst="rect">
            <a:avLst/>
          </a:prstGeom>
          <a:noFill/>
          <a:ln/>
        </p:spPr>
        <p:txBody>
          <a:bodyPr wrap="none" rtlCol="0" anchor="t"/>
          <a:lstStyle/>
          <a:p>
            <a:pPr marL="0" indent="0">
              <a:lnSpc>
                <a:spcPts val="2909"/>
              </a:lnSpc>
              <a:buNone/>
            </a:pPr>
            <a:endParaRPr lang="en-US" sz="2327" dirty="0"/>
          </a:p>
        </p:txBody>
      </p:sp>
      <p:sp>
        <p:nvSpPr>
          <p:cNvPr id="8" name="Text 5"/>
          <p:cNvSpPr/>
          <p:nvPr/>
        </p:nvSpPr>
        <p:spPr>
          <a:xfrm>
            <a:off x="2635925" y="7371636"/>
            <a:ext cx="9358551" cy="315278"/>
          </a:xfrm>
          <a:prstGeom prst="rect">
            <a:avLst/>
          </a:prstGeom>
          <a:noFill/>
          <a:ln/>
        </p:spPr>
        <p:txBody>
          <a:bodyPr wrap="none" rtlCol="0" anchor="t"/>
          <a:lstStyle/>
          <a:p>
            <a:pPr marL="0" indent="0">
              <a:lnSpc>
                <a:spcPts val="2482"/>
              </a:lnSpc>
              <a:buNone/>
            </a:pPr>
            <a:endParaRPr lang="en-US" sz="1551" dirty="0"/>
          </a:p>
        </p:txBody>
      </p:sp>
      <p:pic>
        <p:nvPicPr>
          <p:cNvPr id="9"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MX"/>
          </a:p>
        </p:txBody>
      </p:sp>
      <p:sp>
        <p:nvSpPr>
          <p:cNvPr id="3" name="Shape 1"/>
          <p:cNvSpPr/>
          <p:nvPr/>
        </p:nvSpPr>
        <p:spPr>
          <a:xfrm>
            <a:off x="0" y="0"/>
            <a:ext cx="14630400" cy="9383197"/>
          </a:xfrm>
          <a:prstGeom prst="rect">
            <a:avLst/>
          </a:prstGeom>
          <a:solidFill>
            <a:srgbClr val="FBFCFE"/>
          </a:solidFill>
          <a:ln/>
        </p:spPr>
        <p:txBody>
          <a:bodyPr/>
          <a:lstStyle/>
          <a:p>
            <a:endParaRPr lang="es-MX"/>
          </a:p>
        </p:txBody>
      </p:sp>
      <p:sp>
        <p:nvSpPr>
          <p:cNvPr id="4" name="Text 2"/>
          <p:cNvSpPr/>
          <p:nvPr/>
        </p:nvSpPr>
        <p:spPr>
          <a:xfrm>
            <a:off x="3621167" y="427673"/>
            <a:ext cx="3110746" cy="486013"/>
          </a:xfrm>
          <a:prstGeom prst="rect">
            <a:avLst/>
          </a:prstGeom>
          <a:noFill/>
          <a:ln/>
        </p:spPr>
        <p:txBody>
          <a:bodyPr wrap="none" rtlCol="0" anchor="t"/>
          <a:lstStyle/>
          <a:p>
            <a:pPr marL="0" indent="0">
              <a:lnSpc>
                <a:spcPts val="3827"/>
              </a:lnSpc>
              <a:buNone/>
            </a:pPr>
            <a:r>
              <a:rPr lang="en-US" sz="3062" dirty="0">
                <a:solidFill>
                  <a:srgbClr val="476FD6"/>
                </a:solidFill>
                <a:latin typeface="Roboto Slab" pitchFamily="34" charset="0"/>
                <a:ea typeface="Roboto Slab" pitchFamily="34" charset="-122"/>
                <a:cs typeface="Roboto Slab" pitchFamily="34" charset="-120"/>
              </a:rPr>
              <a:t>Metodología </a:t>
            </a:r>
            <a:endParaRPr lang="en-US" sz="3062" dirty="0"/>
          </a:p>
        </p:txBody>
      </p:sp>
      <p:sp>
        <p:nvSpPr>
          <p:cNvPr id="5" name="Text 3"/>
          <p:cNvSpPr/>
          <p:nvPr/>
        </p:nvSpPr>
        <p:spPr>
          <a:xfrm>
            <a:off x="3621167" y="1224677"/>
            <a:ext cx="7388066" cy="248722"/>
          </a:xfrm>
          <a:prstGeom prst="rect">
            <a:avLst/>
          </a:prstGeom>
          <a:noFill/>
          <a:ln/>
        </p:spPr>
        <p:txBody>
          <a:bodyPr wrap="none" rtlCol="0" anchor="t"/>
          <a:lstStyle/>
          <a:p>
            <a:pPr marL="0" indent="0">
              <a:lnSpc>
                <a:spcPts val="1960"/>
              </a:lnSpc>
              <a:buNone/>
            </a:pPr>
            <a:r>
              <a:rPr lang="en-US" sz="1225" b="1" dirty="0">
                <a:solidFill>
                  <a:srgbClr val="15213F"/>
                </a:solidFill>
                <a:latin typeface="Roboto" pitchFamily="34" charset="0"/>
                <a:ea typeface="Roboto" pitchFamily="34" charset="-122"/>
                <a:cs typeface="Roboto" pitchFamily="34" charset="-120"/>
              </a:rPr>
              <a:t>Encuesta</a:t>
            </a:r>
            <a:endParaRPr lang="en-US" sz="1225" dirty="0"/>
          </a:p>
        </p:txBody>
      </p:sp>
      <p:pic>
        <p:nvPicPr>
          <p:cNvPr id="6" name="Image 0" descr="preencoded.png"/>
          <p:cNvPicPr>
            <a:picLocks noChangeAspect="1"/>
          </p:cNvPicPr>
          <p:nvPr/>
        </p:nvPicPr>
        <p:blipFill>
          <a:blip r:embed="rId3"/>
          <a:stretch>
            <a:fillRect/>
          </a:stretch>
        </p:blipFill>
        <p:spPr>
          <a:xfrm>
            <a:off x="3621167" y="1648301"/>
            <a:ext cx="7388066" cy="3105626"/>
          </a:xfrm>
          <a:prstGeom prst="rect">
            <a:avLst/>
          </a:prstGeom>
        </p:spPr>
      </p:pic>
      <p:pic>
        <p:nvPicPr>
          <p:cNvPr id="7" name="Image 1" descr="preencoded.png"/>
          <p:cNvPicPr>
            <a:picLocks noChangeAspect="1"/>
          </p:cNvPicPr>
          <p:nvPr/>
        </p:nvPicPr>
        <p:blipFill>
          <a:blip r:embed="rId4"/>
          <a:stretch>
            <a:fillRect/>
          </a:stretch>
        </p:blipFill>
        <p:spPr>
          <a:xfrm>
            <a:off x="3621167" y="4928830"/>
            <a:ext cx="7388066" cy="3105626"/>
          </a:xfrm>
          <a:prstGeom prst="rect">
            <a:avLst/>
          </a:prstGeom>
        </p:spPr>
      </p:pic>
      <p:sp>
        <p:nvSpPr>
          <p:cNvPr id="8" name="Text 4"/>
          <p:cNvSpPr/>
          <p:nvPr/>
        </p:nvSpPr>
        <p:spPr>
          <a:xfrm>
            <a:off x="3621167" y="8209359"/>
            <a:ext cx="7388066" cy="746165"/>
          </a:xfrm>
          <a:prstGeom prst="rect">
            <a:avLst/>
          </a:prstGeom>
          <a:noFill/>
          <a:ln/>
        </p:spPr>
        <p:txBody>
          <a:bodyPr wrap="square" rtlCol="0" anchor="t"/>
          <a:lstStyle/>
          <a:p>
            <a:pPr marL="0" indent="0">
              <a:lnSpc>
                <a:spcPts val="1960"/>
              </a:lnSpc>
              <a:buNone/>
            </a:pPr>
            <a:r>
              <a:rPr lang="en-US" sz="1225" dirty="0">
                <a:solidFill>
                  <a:srgbClr val="15213F"/>
                </a:solidFill>
                <a:latin typeface="Roboto" pitchFamily="34" charset="0"/>
                <a:ea typeface="Roboto" pitchFamily="34" charset="-122"/>
                <a:cs typeface="Roboto" pitchFamily="34" charset="-120"/>
              </a:rPr>
              <a:t>A través de las encuestas realizadas se pudo observar una diferencia entre el sistema que se implementó al que actualmente manejan, donde los usuarios tienen mayor facilidad de uso. Los usuarios respondieron que no tuvieron problemas y les fue más práctico a la hora de realizar sus actividades dentro del sistema.</a:t>
            </a:r>
            <a:endParaRPr lang="en-US" sz="1225" dirty="0"/>
          </a:p>
        </p:txBody>
      </p:sp>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MX"/>
          </a:p>
        </p:txBody>
      </p:sp>
      <p:sp>
        <p:nvSpPr>
          <p:cNvPr id="3" name="Shape 1"/>
          <p:cNvSpPr/>
          <p:nvPr/>
        </p:nvSpPr>
        <p:spPr>
          <a:xfrm>
            <a:off x="0" y="0"/>
            <a:ext cx="14630400" cy="8229600"/>
          </a:xfrm>
          <a:prstGeom prst="rect">
            <a:avLst/>
          </a:prstGeom>
          <a:solidFill>
            <a:srgbClr val="204C8E"/>
          </a:solidFill>
          <a:ln/>
        </p:spPr>
        <p:txBody>
          <a:bodyPr/>
          <a:lstStyle/>
          <a:p>
            <a:endParaRPr lang="es-MX"/>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3423285"/>
            <a:ext cx="4443889"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Slab" pitchFamily="34" charset="0"/>
                <a:ea typeface="Roboto Slab" pitchFamily="34" charset="-122"/>
                <a:cs typeface="Roboto Slab" pitchFamily="34" charset="-120"/>
              </a:rPr>
              <a:t>Software</a:t>
            </a:r>
            <a:endParaRPr lang="en-US" sz="4374" dirty="0"/>
          </a:p>
        </p:txBody>
      </p:sp>
      <p:sp>
        <p:nvSpPr>
          <p:cNvPr id="6" name="Text 3"/>
          <p:cNvSpPr/>
          <p:nvPr/>
        </p:nvSpPr>
        <p:spPr>
          <a:xfrm>
            <a:off x="6319599" y="4450913"/>
            <a:ext cx="7477601" cy="355402"/>
          </a:xfrm>
          <a:prstGeom prst="rect">
            <a:avLst/>
          </a:prstGeom>
          <a:noFill/>
          <a:ln/>
        </p:spPr>
        <p:txBody>
          <a:bodyPr wrap="none" rtlCol="0" anchor="t"/>
          <a:lstStyle/>
          <a:p>
            <a:pPr marL="0" indent="0">
              <a:lnSpc>
                <a:spcPts val="2799"/>
              </a:lnSpc>
              <a:buNone/>
            </a:pP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MX"/>
          </a:p>
        </p:txBody>
      </p:sp>
      <p:sp>
        <p:nvSpPr>
          <p:cNvPr id="3" name="Shape 1"/>
          <p:cNvSpPr/>
          <p:nvPr/>
        </p:nvSpPr>
        <p:spPr>
          <a:xfrm>
            <a:off x="0" y="0"/>
            <a:ext cx="14630400" cy="8229600"/>
          </a:xfrm>
          <a:prstGeom prst="rect">
            <a:avLst/>
          </a:prstGeom>
          <a:solidFill>
            <a:srgbClr val="FBFCFE"/>
          </a:solidFill>
          <a:ln/>
        </p:spPr>
        <p:txBody>
          <a:bodyPr/>
          <a:lstStyle/>
          <a:p>
            <a:endParaRPr lang="es-MX"/>
          </a:p>
        </p:txBody>
      </p:sp>
      <p:sp>
        <p:nvSpPr>
          <p:cNvPr id="4" name="Text 2"/>
          <p:cNvSpPr/>
          <p:nvPr/>
        </p:nvSpPr>
        <p:spPr>
          <a:xfrm>
            <a:off x="2037993" y="3067883"/>
            <a:ext cx="4443889"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Conclusión</a:t>
            </a:r>
            <a:endParaRPr lang="en-US" sz="4374" dirty="0"/>
          </a:p>
        </p:txBody>
      </p:sp>
      <p:sp>
        <p:nvSpPr>
          <p:cNvPr id="5" name="Text 3"/>
          <p:cNvSpPr/>
          <p:nvPr/>
        </p:nvSpPr>
        <p:spPr>
          <a:xfrm>
            <a:off x="2037993" y="4095512"/>
            <a:ext cx="10554414"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La creación de la aplicación web permitirá mejorar la gestión y control de los procesos del DOE , ofreciendo una atención más rápida y personalizada a los estudiantes y mejorando la eficiencia y colaboración interdepartamental.</a:t>
            </a:r>
            <a:endParaRPr lang="en-US" sz="1750" dirty="0"/>
          </a:p>
        </p:txBody>
      </p:sp>
      <p:pic>
        <p:nvPicPr>
          <p:cNvPr id="6"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MX"/>
          </a:p>
        </p:txBody>
      </p:sp>
      <p:sp>
        <p:nvSpPr>
          <p:cNvPr id="3" name="Shape 1"/>
          <p:cNvSpPr/>
          <p:nvPr/>
        </p:nvSpPr>
        <p:spPr>
          <a:xfrm>
            <a:off x="0" y="0"/>
            <a:ext cx="14630400" cy="8229600"/>
          </a:xfrm>
          <a:prstGeom prst="rect">
            <a:avLst/>
          </a:prstGeom>
          <a:solidFill>
            <a:srgbClr val="FBFCFE"/>
          </a:solidFill>
          <a:ln/>
        </p:spPr>
        <p:txBody>
          <a:bodyPr/>
          <a:lstStyle/>
          <a:p>
            <a:endParaRPr lang="es-MX"/>
          </a:p>
        </p:txBody>
      </p:sp>
      <p:sp>
        <p:nvSpPr>
          <p:cNvPr id="4" name="Text 2"/>
          <p:cNvSpPr/>
          <p:nvPr/>
        </p:nvSpPr>
        <p:spPr>
          <a:xfrm>
            <a:off x="2037993" y="2782372"/>
            <a:ext cx="4443889"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Referencias</a:t>
            </a:r>
            <a:endParaRPr lang="en-US" sz="4374" dirty="0"/>
          </a:p>
        </p:txBody>
      </p:sp>
      <p:sp>
        <p:nvSpPr>
          <p:cNvPr id="5" name="Text 3"/>
          <p:cNvSpPr/>
          <p:nvPr/>
        </p:nvSpPr>
        <p:spPr>
          <a:xfrm>
            <a:off x="2037993" y="3810000"/>
            <a:ext cx="10554414" cy="284321"/>
          </a:xfrm>
          <a:prstGeom prst="rect">
            <a:avLst/>
          </a:prstGeom>
          <a:noFill/>
          <a:ln/>
        </p:spPr>
        <p:txBody>
          <a:bodyPr wrap="none" rtlCol="0" anchor="t"/>
          <a:lstStyle/>
          <a:p>
            <a:pPr marL="0" indent="0" algn="l">
              <a:lnSpc>
                <a:spcPts val="2239"/>
              </a:lnSpc>
              <a:buNone/>
            </a:pPr>
            <a:r>
              <a:rPr lang="en-US" sz="1400" dirty="0">
                <a:solidFill>
                  <a:srgbClr val="15213F"/>
                </a:solidFill>
                <a:latin typeface="Roboto" pitchFamily="34" charset="0"/>
                <a:ea typeface="Roboto" pitchFamily="34" charset="-122"/>
                <a:cs typeface="Roboto" pitchFamily="34" charset="-120"/>
              </a:rPr>
              <a:t>Definición ABC (2010). Definición de Orientación educativa. </a:t>
            </a:r>
            <a:r>
              <a:rPr lang="en-US" sz="1400" u="sng" dirty="0">
                <a:solidFill>
                  <a:srgbClr val="000000"/>
                </a:solidFill>
                <a:latin typeface="Roboto" pitchFamily="34" charset="0"/>
                <a:ea typeface="Roboto" pitchFamily="34" charset="-122"/>
                <a:cs typeface="Roboto" pitchFamily="34" charset="-120"/>
                <a:hlinkClick r:id="rId3">
                  <a:extLst>
                    <a:ext uri="{A12FA001-AC4F-418D-AE19-62706E023703}">
                      <ahyp:hlinkClr xmlns:ahyp="http://schemas.microsoft.com/office/drawing/2018/hyperlinkcolor" val="tx"/>
                    </a:ext>
                  </a:extLst>
                </a:hlinkClick>
              </a:rPr>
              <a:t>https://www.definicionabc.com/general/orientacion-educativa.php</a:t>
            </a:r>
            <a:r>
              <a:rPr lang="en-US" sz="1400" dirty="0">
                <a:solidFill>
                  <a:srgbClr val="15213F"/>
                </a:solidFill>
                <a:latin typeface="Roboto" pitchFamily="34" charset="0"/>
                <a:ea typeface="Roboto" pitchFamily="34" charset="-122"/>
                <a:cs typeface="Roboto" pitchFamily="34" charset="-120"/>
              </a:rPr>
              <a:t> </a:t>
            </a:r>
            <a:endParaRPr lang="en-US" sz="1400" dirty="0"/>
          </a:p>
        </p:txBody>
      </p:sp>
      <p:sp>
        <p:nvSpPr>
          <p:cNvPr id="6" name="Text 4"/>
          <p:cNvSpPr/>
          <p:nvPr/>
        </p:nvSpPr>
        <p:spPr>
          <a:xfrm>
            <a:off x="2037993" y="4344233"/>
            <a:ext cx="10554414" cy="568643"/>
          </a:xfrm>
          <a:prstGeom prst="rect">
            <a:avLst/>
          </a:prstGeom>
          <a:noFill/>
          <a:ln/>
        </p:spPr>
        <p:txBody>
          <a:bodyPr wrap="square" rtlCol="0" anchor="t"/>
          <a:lstStyle/>
          <a:p>
            <a:pPr marL="0" indent="0" algn="l">
              <a:lnSpc>
                <a:spcPts val="2239"/>
              </a:lnSpc>
              <a:buNone/>
            </a:pPr>
            <a:r>
              <a:rPr lang="en-US" sz="1400" dirty="0">
                <a:solidFill>
                  <a:srgbClr val="15213F"/>
                </a:solidFill>
                <a:latin typeface="Roboto" pitchFamily="34" charset="0"/>
                <a:ea typeface="Roboto" pitchFamily="34" charset="-122"/>
                <a:cs typeface="Roboto" pitchFamily="34" charset="-120"/>
              </a:rPr>
              <a:t>Lujan, S. (2002). Programación de aplicaciones web: Historia. Principios básicos y clientes web. Club Universitario.                </a:t>
            </a:r>
            <a:r>
              <a:rPr lang="en-US" sz="1400" u="sng" dirty="0">
                <a:solidFill>
                  <a:srgbClr val="000000"/>
                </a:solidFill>
                <a:latin typeface="Roboto" pitchFamily="34" charset="0"/>
                <a:ea typeface="Roboto" pitchFamily="34" charset="-122"/>
                <a:cs typeface="Roboto" pitchFamily="34" charset="-120"/>
                <a:hlinkClick r:id="rId4">
                  <a:extLst>
                    <a:ext uri="{A12FA001-AC4F-418D-AE19-62706E023703}">
                      <ahyp:hlinkClr xmlns:ahyp="http://schemas.microsoft.com/office/drawing/2018/hyperlinkcolor" val="tx"/>
                    </a:ext>
                  </a:extLst>
                </a:hlinkClick>
              </a:rPr>
              <a:t>https://sergiolujanmora.es/verpdf/42</a:t>
            </a:r>
            <a:endParaRPr lang="en-US" sz="1400" dirty="0"/>
          </a:p>
        </p:txBody>
      </p:sp>
      <p:sp>
        <p:nvSpPr>
          <p:cNvPr id="7" name="Text 5"/>
          <p:cNvSpPr/>
          <p:nvPr/>
        </p:nvSpPr>
        <p:spPr>
          <a:xfrm>
            <a:off x="2037993" y="5162788"/>
            <a:ext cx="10554414" cy="284321"/>
          </a:xfrm>
          <a:prstGeom prst="rect">
            <a:avLst/>
          </a:prstGeom>
          <a:noFill/>
          <a:ln/>
        </p:spPr>
        <p:txBody>
          <a:bodyPr wrap="none" rtlCol="0" anchor="t"/>
          <a:lstStyle/>
          <a:p>
            <a:pPr marL="0" indent="0" algn="l">
              <a:lnSpc>
                <a:spcPts val="2239"/>
              </a:lnSpc>
              <a:buNone/>
            </a:pPr>
            <a:endParaRPr lang="en-US" sz="1400" dirty="0"/>
          </a:p>
        </p:txBody>
      </p:sp>
      <p:pic>
        <p:nvPicPr>
          <p:cNvPr id="8" name="Image 0"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MX"/>
          </a:p>
        </p:txBody>
      </p:sp>
      <p:sp>
        <p:nvSpPr>
          <p:cNvPr id="3" name="Shape 1"/>
          <p:cNvSpPr/>
          <p:nvPr/>
        </p:nvSpPr>
        <p:spPr>
          <a:xfrm>
            <a:off x="0" y="0"/>
            <a:ext cx="14630400" cy="8229600"/>
          </a:xfrm>
          <a:prstGeom prst="rect">
            <a:avLst/>
          </a:prstGeom>
          <a:solidFill>
            <a:srgbClr val="FBFCFE"/>
          </a:solidFill>
          <a:ln/>
        </p:spPr>
        <p:txBody>
          <a:bodyPr/>
          <a:lstStyle/>
          <a:p>
            <a:endParaRPr lang="es-MX"/>
          </a:p>
        </p:txBody>
      </p:sp>
      <p:sp>
        <p:nvSpPr>
          <p:cNvPr id="4" name="Text 2"/>
          <p:cNvSpPr/>
          <p:nvPr/>
        </p:nvSpPr>
        <p:spPr>
          <a:xfrm>
            <a:off x="2037993" y="1176695"/>
            <a:ext cx="4443889"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Antecedentes</a:t>
            </a:r>
            <a:endParaRPr lang="en-US" sz="4374" dirty="0"/>
          </a:p>
        </p:txBody>
      </p:sp>
      <p:sp>
        <p:nvSpPr>
          <p:cNvPr id="5" name="Shape 3"/>
          <p:cNvSpPr/>
          <p:nvPr/>
        </p:nvSpPr>
        <p:spPr>
          <a:xfrm>
            <a:off x="2037993" y="2315408"/>
            <a:ext cx="5166122" cy="2177570"/>
          </a:xfrm>
          <a:prstGeom prst="roundRect">
            <a:avLst>
              <a:gd name="adj" fmla="val 6410"/>
            </a:avLst>
          </a:prstGeom>
          <a:solidFill>
            <a:srgbClr val="E7EDF9"/>
          </a:solidFill>
          <a:ln/>
        </p:spPr>
        <p:txBody>
          <a:bodyPr/>
          <a:lstStyle/>
          <a:p>
            <a:endParaRPr lang="es-MX" dirty="0"/>
          </a:p>
        </p:txBody>
      </p:sp>
      <p:sp>
        <p:nvSpPr>
          <p:cNvPr id="6" name="Text 4"/>
          <p:cNvSpPr/>
          <p:nvPr/>
        </p:nvSpPr>
        <p:spPr>
          <a:xfrm>
            <a:off x="2260163" y="2537579"/>
            <a:ext cx="2221944"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Procesos Lentos</a:t>
            </a:r>
            <a:endParaRPr lang="en-US" sz="2187" dirty="0"/>
          </a:p>
        </p:txBody>
      </p:sp>
      <p:sp>
        <p:nvSpPr>
          <p:cNvPr id="7" name="Text 5"/>
          <p:cNvSpPr/>
          <p:nvPr/>
        </p:nvSpPr>
        <p:spPr>
          <a:xfrm>
            <a:off x="2260163" y="3106936"/>
            <a:ext cx="4721781"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Los procesos actuales son lentos y burocráticos. Las solicitudes de los estudiantes se pierden o no se resuelven a tiempo.</a:t>
            </a:r>
            <a:endParaRPr lang="en-US" sz="1750" dirty="0"/>
          </a:p>
        </p:txBody>
      </p:sp>
      <p:sp>
        <p:nvSpPr>
          <p:cNvPr id="8" name="Shape 6"/>
          <p:cNvSpPr/>
          <p:nvPr/>
        </p:nvSpPr>
        <p:spPr>
          <a:xfrm>
            <a:off x="7426285" y="2315408"/>
            <a:ext cx="5166122" cy="2121125"/>
          </a:xfrm>
          <a:prstGeom prst="roundRect">
            <a:avLst>
              <a:gd name="adj" fmla="val 6410"/>
            </a:avLst>
          </a:prstGeom>
          <a:solidFill>
            <a:srgbClr val="E7EDF9"/>
          </a:solidFill>
          <a:ln/>
        </p:spPr>
        <p:txBody>
          <a:bodyPr/>
          <a:lstStyle/>
          <a:p>
            <a:endParaRPr lang="es-MX"/>
          </a:p>
        </p:txBody>
      </p:sp>
      <p:sp>
        <p:nvSpPr>
          <p:cNvPr id="9" name="Text 7"/>
          <p:cNvSpPr/>
          <p:nvPr/>
        </p:nvSpPr>
        <p:spPr>
          <a:xfrm>
            <a:off x="7648456" y="2537579"/>
            <a:ext cx="2221944"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Falta de Control</a:t>
            </a:r>
            <a:endParaRPr lang="en-US" sz="2187" dirty="0"/>
          </a:p>
        </p:txBody>
      </p:sp>
      <p:sp>
        <p:nvSpPr>
          <p:cNvPr id="10" name="Text 8"/>
          <p:cNvSpPr/>
          <p:nvPr/>
        </p:nvSpPr>
        <p:spPr>
          <a:xfrm>
            <a:off x="7648456" y="3106936"/>
            <a:ext cx="4721781"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No existe un control centralizado de la información, lo cual provoca posibles errores o retrasos.</a:t>
            </a:r>
            <a:endParaRPr lang="en-US" sz="1750" dirty="0"/>
          </a:p>
        </p:txBody>
      </p:sp>
      <p:sp>
        <p:nvSpPr>
          <p:cNvPr id="11" name="Shape 9"/>
          <p:cNvSpPr/>
          <p:nvPr/>
        </p:nvSpPr>
        <p:spPr>
          <a:xfrm>
            <a:off x="2037993" y="4617482"/>
            <a:ext cx="5166122" cy="2435304"/>
          </a:xfrm>
          <a:prstGeom prst="roundRect">
            <a:avLst>
              <a:gd name="adj" fmla="val 5474"/>
            </a:avLst>
          </a:prstGeom>
          <a:solidFill>
            <a:srgbClr val="E7EDF9"/>
          </a:solidFill>
          <a:ln/>
        </p:spPr>
        <p:txBody>
          <a:bodyPr/>
          <a:lstStyle/>
          <a:p>
            <a:endParaRPr lang="es-MX"/>
          </a:p>
        </p:txBody>
      </p:sp>
      <p:sp>
        <p:nvSpPr>
          <p:cNvPr id="12" name="Text 10"/>
          <p:cNvSpPr/>
          <p:nvPr/>
        </p:nvSpPr>
        <p:spPr>
          <a:xfrm>
            <a:off x="2260163" y="4839653"/>
            <a:ext cx="2221944"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Ineficiencia</a:t>
            </a:r>
            <a:endParaRPr lang="en-US" sz="2187" dirty="0"/>
          </a:p>
        </p:txBody>
      </p:sp>
      <p:sp>
        <p:nvSpPr>
          <p:cNvPr id="13" name="Text 11"/>
          <p:cNvSpPr/>
          <p:nvPr/>
        </p:nvSpPr>
        <p:spPr>
          <a:xfrm>
            <a:off x="2260163" y="5409009"/>
            <a:ext cx="4721781" cy="1421606"/>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El Coordinador, Orientador educativo y tutor  no cuentan con tecnología que permita agilizar sus procesos. Esto hace que el trabajo sea ineficiente y poco efectivo.</a:t>
            </a:r>
            <a:endParaRPr lang="en-US" sz="1750" dirty="0"/>
          </a:p>
        </p:txBody>
      </p:sp>
      <p:sp>
        <p:nvSpPr>
          <p:cNvPr id="14" name="Shape 12"/>
          <p:cNvSpPr/>
          <p:nvPr/>
        </p:nvSpPr>
        <p:spPr>
          <a:xfrm>
            <a:off x="7426285" y="4617482"/>
            <a:ext cx="5166122" cy="2435304"/>
          </a:xfrm>
          <a:prstGeom prst="roundRect">
            <a:avLst>
              <a:gd name="adj" fmla="val 5474"/>
            </a:avLst>
          </a:prstGeom>
          <a:solidFill>
            <a:srgbClr val="E7EDF9"/>
          </a:solidFill>
          <a:ln/>
        </p:spPr>
        <p:txBody>
          <a:bodyPr/>
          <a:lstStyle/>
          <a:p>
            <a:endParaRPr lang="es-MX"/>
          </a:p>
        </p:txBody>
      </p:sp>
      <p:sp>
        <p:nvSpPr>
          <p:cNvPr id="15" name="Text 13"/>
          <p:cNvSpPr/>
          <p:nvPr/>
        </p:nvSpPr>
        <p:spPr>
          <a:xfrm>
            <a:off x="7648456" y="4839653"/>
            <a:ext cx="2221944"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Falta de difusión</a:t>
            </a:r>
            <a:endParaRPr lang="en-US" sz="2187" dirty="0"/>
          </a:p>
        </p:txBody>
      </p:sp>
      <p:sp>
        <p:nvSpPr>
          <p:cNvPr id="16" name="Text 14"/>
          <p:cNvSpPr/>
          <p:nvPr/>
        </p:nvSpPr>
        <p:spPr>
          <a:xfrm>
            <a:off x="7648456" y="5409009"/>
            <a:ext cx="4721781"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El departamento de Orientación Educativa no cuenta con la difusión necesaria para que el alumno se acerque al departamento. </a:t>
            </a:r>
            <a:endParaRPr lang="en-US" sz="1750" dirty="0"/>
          </a:p>
        </p:txBody>
      </p:sp>
      <p:pic>
        <p:nvPicPr>
          <p:cNvPr id="17"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MX"/>
          </a:p>
        </p:txBody>
      </p:sp>
      <p:sp>
        <p:nvSpPr>
          <p:cNvPr id="3" name="Shape 1"/>
          <p:cNvSpPr/>
          <p:nvPr/>
        </p:nvSpPr>
        <p:spPr>
          <a:xfrm>
            <a:off x="0" y="0"/>
            <a:ext cx="14630400" cy="8229600"/>
          </a:xfrm>
          <a:prstGeom prst="rect">
            <a:avLst/>
          </a:prstGeom>
          <a:solidFill>
            <a:srgbClr val="000000"/>
          </a:solidFill>
          <a:ln/>
        </p:spPr>
        <p:txBody>
          <a:bodyPr/>
          <a:lstStyle/>
          <a:p>
            <a:endParaRPr lang="es-MX"/>
          </a:p>
        </p:txBody>
      </p:sp>
      <p:pic>
        <p:nvPicPr>
          <p:cNvPr id="4" name="Image 0" descr="preencoded.png"/>
          <p:cNvPicPr>
            <a:picLocks noChangeAspect="1"/>
          </p:cNvPicPr>
          <p:nvPr/>
        </p:nvPicPr>
        <p:blipFill>
          <a:blip r:embed="rId3"/>
          <a:stretch>
            <a:fillRect/>
          </a:stretch>
        </p:blipFill>
        <p:spPr>
          <a:xfrm>
            <a:off x="3408164" y="2068592"/>
            <a:ext cx="7813953" cy="3064788"/>
          </a:xfrm>
          <a:prstGeom prst="rect">
            <a:avLst/>
          </a:prstGeom>
        </p:spPr>
      </p:pic>
      <p:sp>
        <p:nvSpPr>
          <p:cNvPr id="5" name="Text 2"/>
          <p:cNvSpPr/>
          <p:nvPr/>
        </p:nvSpPr>
        <p:spPr>
          <a:xfrm>
            <a:off x="4126230" y="5466636"/>
            <a:ext cx="6377940" cy="694373"/>
          </a:xfrm>
          <a:prstGeom prst="rect">
            <a:avLst/>
          </a:prstGeom>
          <a:noFill/>
          <a:ln/>
        </p:spPr>
        <p:txBody>
          <a:bodyPr wrap="none" rtlCol="0" anchor="t"/>
          <a:lstStyle/>
          <a:p>
            <a:pPr marL="0" indent="0" algn="ctr">
              <a:lnSpc>
                <a:spcPts val="5468"/>
              </a:lnSpc>
              <a:buNone/>
            </a:pPr>
            <a:r>
              <a:rPr lang="en-US" sz="4374" dirty="0">
                <a:solidFill>
                  <a:srgbClr val="476FD6"/>
                </a:solidFill>
                <a:latin typeface="Roboto Slab" pitchFamily="34" charset="0"/>
                <a:ea typeface="Roboto Slab" pitchFamily="34" charset="-122"/>
                <a:cs typeface="Roboto Slab" pitchFamily="34" charset="-120"/>
              </a:rPr>
              <a:t>¡Gracias por su atención!</a:t>
            </a:r>
            <a:endParaRPr lang="en-US" sz="4374" dirty="0"/>
          </a:p>
        </p:txBody>
      </p:sp>
      <p:pic>
        <p:nvPicPr>
          <p:cNvPr id="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MX"/>
          </a:p>
        </p:txBody>
      </p:sp>
      <p:sp>
        <p:nvSpPr>
          <p:cNvPr id="3" name="Shape 1"/>
          <p:cNvSpPr/>
          <p:nvPr/>
        </p:nvSpPr>
        <p:spPr>
          <a:xfrm>
            <a:off x="0" y="0"/>
            <a:ext cx="14630400" cy="8233410"/>
          </a:xfrm>
          <a:prstGeom prst="rect">
            <a:avLst/>
          </a:prstGeom>
          <a:solidFill>
            <a:srgbClr val="AFCBF8"/>
          </a:solidFill>
          <a:ln/>
        </p:spPr>
        <p:txBody>
          <a:bodyPr/>
          <a:lstStyle/>
          <a:p>
            <a:endParaRPr lang="es-MX"/>
          </a:p>
        </p:txBody>
      </p:sp>
      <p:sp>
        <p:nvSpPr>
          <p:cNvPr id="4" name="Text 2"/>
          <p:cNvSpPr/>
          <p:nvPr/>
        </p:nvSpPr>
        <p:spPr>
          <a:xfrm>
            <a:off x="2890242" y="512326"/>
            <a:ext cx="3726299" cy="582216"/>
          </a:xfrm>
          <a:prstGeom prst="rect">
            <a:avLst/>
          </a:prstGeom>
          <a:noFill/>
          <a:ln/>
        </p:spPr>
        <p:txBody>
          <a:bodyPr wrap="none" rtlCol="0" anchor="t"/>
          <a:lstStyle/>
          <a:p>
            <a:pPr marL="0" indent="0">
              <a:lnSpc>
                <a:spcPts val="4585"/>
              </a:lnSpc>
              <a:buNone/>
            </a:pPr>
            <a:r>
              <a:rPr lang="en-US" sz="3668" dirty="0">
                <a:solidFill>
                  <a:srgbClr val="000000"/>
                </a:solidFill>
                <a:latin typeface="Roboto Slab" pitchFamily="34" charset="0"/>
                <a:ea typeface="Roboto Slab" pitchFamily="34" charset="-122"/>
                <a:cs typeface="Roboto Slab" pitchFamily="34" charset="-120"/>
              </a:rPr>
              <a:t>Antecedentes</a:t>
            </a:r>
            <a:endParaRPr lang="en-US" sz="3668" dirty="0"/>
          </a:p>
        </p:txBody>
      </p:sp>
      <p:sp>
        <p:nvSpPr>
          <p:cNvPr id="5" name="Text 3"/>
          <p:cNvSpPr/>
          <p:nvPr/>
        </p:nvSpPr>
        <p:spPr>
          <a:xfrm>
            <a:off x="2890242" y="1467088"/>
            <a:ext cx="8849916" cy="298133"/>
          </a:xfrm>
          <a:prstGeom prst="rect">
            <a:avLst/>
          </a:prstGeom>
          <a:noFill/>
          <a:ln/>
        </p:spPr>
        <p:txBody>
          <a:bodyPr wrap="none" rtlCol="0" anchor="t"/>
          <a:lstStyle/>
          <a:p>
            <a:pPr marL="0" indent="0">
              <a:lnSpc>
                <a:spcPts val="2347"/>
              </a:lnSpc>
              <a:buNone/>
            </a:pPr>
            <a:r>
              <a:rPr lang="en-US" sz="1467" b="1" dirty="0">
                <a:solidFill>
                  <a:srgbClr val="15213F"/>
                </a:solidFill>
                <a:latin typeface="Roboto" pitchFamily="34" charset="0"/>
                <a:ea typeface="Roboto" pitchFamily="34" charset="-122"/>
                <a:cs typeface="Roboto" pitchFamily="34" charset="-120"/>
              </a:rPr>
              <a:t>Proceso actual</a:t>
            </a:r>
            <a:endParaRPr lang="en-US" sz="1467" dirty="0"/>
          </a:p>
        </p:txBody>
      </p:sp>
      <p:pic>
        <p:nvPicPr>
          <p:cNvPr id="6" name="Image 0" descr="preencoded.png"/>
          <p:cNvPicPr>
            <a:picLocks noChangeAspect="1"/>
          </p:cNvPicPr>
          <p:nvPr/>
        </p:nvPicPr>
        <p:blipFill>
          <a:blip r:embed="rId3"/>
          <a:stretch>
            <a:fillRect/>
          </a:stretch>
        </p:blipFill>
        <p:spPr>
          <a:xfrm>
            <a:off x="2890242" y="1974771"/>
            <a:ext cx="5009793" cy="2523172"/>
          </a:xfrm>
          <a:prstGeom prst="rect">
            <a:avLst/>
          </a:prstGeom>
        </p:spPr>
      </p:pic>
      <p:pic>
        <p:nvPicPr>
          <p:cNvPr id="7" name="Image 1" descr="preencoded.png"/>
          <p:cNvPicPr>
            <a:picLocks noChangeAspect="1"/>
          </p:cNvPicPr>
          <p:nvPr/>
        </p:nvPicPr>
        <p:blipFill>
          <a:blip r:embed="rId4"/>
          <a:stretch>
            <a:fillRect/>
          </a:stretch>
        </p:blipFill>
        <p:spPr>
          <a:xfrm>
            <a:off x="3554730" y="4828699"/>
            <a:ext cx="2455783" cy="2142530"/>
          </a:xfrm>
          <a:prstGeom prst="rect">
            <a:avLst/>
          </a:prstGeom>
        </p:spPr>
      </p:pic>
      <p:pic>
        <p:nvPicPr>
          <p:cNvPr id="8" name="Image 2" descr="preencoded.png"/>
          <p:cNvPicPr>
            <a:picLocks noChangeAspect="1"/>
          </p:cNvPicPr>
          <p:nvPr/>
        </p:nvPicPr>
        <p:blipFill>
          <a:blip r:embed="rId5"/>
          <a:stretch>
            <a:fillRect/>
          </a:stretch>
        </p:blipFill>
        <p:spPr>
          <a:xfrm>
            <a:off x="6132433" y="4828699"/>
            <a:ext cx="2256830" cy="2142530"/>
          </a:xfrm>
          <a:prstGeom prst="rect">
            <a:avLst/>
          </a:prstGeom>
        </p:spPr>
      </p:pic>
      <p:pic>
        <p:nvPicPr>
          <p:cNvPr id="9" name="Image 3" descr="preencoded.png"/>
          <p:cNvPicPr>
            <a:picLocks noChangeAspect="1"/>
          </p:cNvPicPr>
          <p:nvPr/>
        </p:nvPicPr>
        <p:blipFill>
          <a:blip r:embed="rId6"/>
          <a:stretch>
            <a:fillRect/>
          </a:stretch>
        </p:blipFill>
        <p:spPr>
          <a:xfrm>
            <a:off x="8511183" y="4828699"/>
            <a:ext cx="2564487" cy="2142530"/>
          </a:xfrm>
          <a:prstGeom prst="rect">
            <a:avLst/>
          </a:prstGeom>
        </p:spPr>
      </p:pic>
      <p:sp>
        <p:nvSpPr>
          <p:cNvPr id="10" name="Text 4"/>
          <p:cNvSpPr/>
          <p:nvPr/>
        </p:nvSpPr>
        <p:spPr>
          <a:xfrm>
            <a:off x="2890242" y="7371874"/>
            <a:ext cx="2235756" cy="349210"/>
          </a:xfrm>
          <a:prstGeom prst="rect">
            <a:avLst/>
          </a:prstGeom>
          <a:noFill/>
          <a:ln/>
        </p:spPr>
        <p:txBody>
          <a:bodyPr wrap="none" rtlCol="0" anchor="t"/>
          <a:lstStyle/>
          <a:p>
            <a:pPr marL="0" indent="0">
              <a:lnSpc>
                <a:spcPts val="2751"/>
              </a:lnSpc>
              <a:buNone/>
            </a:pPr>
            <a:r>
              <a:rPr lang="en-US" sz="2201" dirty="0">
                <a:solidFill>
                  <a:srgbClr val="000000"/>
                </a:solidFill>
                <a:latin typeface="Roboto Slab" pitchFamily="34" charset="0"/>
                <a:ea typeface="Roboto Slab" pitchFamily="34" charset="-122"/>
                <a:cs typeface="Roboto Slab" pitchFamily="34" charset="-120"/>
              </a:rPr>
              <a:t>Alumno</a:t>
            </a:r>
            <a:endParaRPr lang="en-US" sz="2201" dirty="0"/>
          </a:p>
        </p:txBody>
      </p:sp>
      <p:pic>
        <p:nvPicPr>
          <p:cNvPr id="11"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MX"/>
          </a:p>
        </p:txBody>
      </p:sp>
      <p:sp>
        <p:nvSpPr>
          <p:cNvPr id="3" name="Shape 1"/>
          <p:cNvSpPr/>
          <p:nvPr/>
        </p:nvSpPr>
        <p:spPr>
          <a:xfrm>
            <a:off x="0" y="0"/>
            <a:ext cx="14630400" cy="8231148"/>
          </a:xfrm>
          <a:prstGeom prst="rect">
            <a:avLst/>
          </a:prstGeom>
          <a:solidFill>
            <a:srgbClr val="AFCBF8"/>
          </a:solidFill>
          <a:ln/>
        </p:spPr>
        <p:txBody>
          <a:bodyPr/>
          <a:lstStyle/>
          <a:p>
            <a:endParaRPr lang="es-MX"/>
          </a:p>
        </p:txBody>
      </p:sp>
      <p:sp>
        <p:nvSpPr>
          <p:cNvPr id="4" name="Text 2"/>
          <p:cNvSpPr/>
          <p:nvPr/>
        </p:nvSpPr>
        <p:spPr>
          <a:xfrm>
            <a:off x="2152650" y="597694"/>
            <a:ext cx="4347329" cy="679252"/>
          </a:xfrm>
          <a:prstGeom prst="rect">
            <a:avLst/>
          </a:prstGeom>
          <a:noFill/>
          <a:ln/>
        </p:spPr>
        <p:txBody>
          <a:bodyPr wrap="none" rtlCol="0" anchor="t"/>
          <a:lstStyle/>
          <a:p>
            <a:pPr marL="0" indent="0">
              <a:lnSpc>
                <a:spcPts val="5349"/>
              </a:lnSpc>
              <a:buNone/>
            </a:pPr>
            <a:r>
              <a:rPr lang="en-US" sz="4279" dirty="0">
                <a:solidFill>
                  <a:srgbClr val="000000"/>
                </a:solidFill>
                <a:latin typeface="Roboto Slab" pitchFamily="34" charset="0"/>
                <a:ea typeface="Roboto Slab" pitchFamily="34" charset="-122"/>
                <a:cs typeface="Roboto Slab" pitchFamily="34" charset="-120"/>
              </a:rPr>
              <a:t>Antecedentes</a:t>
            </a:r>
          </a:p>
          <a:p>
            <a:pPr marL="0" indent="0">
              <a:lnSpc>
                <a:spcPts val="2347"/>
              </a:lnSpc>
              <a:buNone/>
            </a:pPr>
            <a:r>
              <a:rPr lang="en-US" sz="1600" b="1" dirty="0">
                <a:solidFill>
                  <a:srgbClr val="15213F"/>
                </a:solidFill>
                <a:latin typeface="Roboto" pitchFamily="34" charset="0"/>
                <a:ea typeface="Roboto" pitchFamily="34" charset="-122"/>
                <a:cs typeface="Roboto" pitchFamily="34" charset="-120"/>
              </a:rPr>
              <a:t>Proceso actual</a:t>
            </a:r>
            <a:endParaRPr lang="en-US" sz="1600" dirty="0"/>
          </a:p>
        </p:txBody>
      </p:sp>
      <p:pic>
        <p:nvPicPr>
          <p:cNvPr id="5" name="Image 0" descr="preencoded.png"/>
          <p:cNvPicPr>
            <a:picLocks noChangeAspect="1"/>
          </p:cNvPicPr>
          <p:nvPr/>
        </p:nvPicPr>
        <p:blipFill>
          <a:blip r:embed="rId3"/>
          <a:stretch>
            <a:fillRect/>
          </a:stretch>
        </p:blipFill>
        <p:spPr>
          <a:xfrm>
            <a:off x="2152649" y="1771779"/>
            <a:ext cx="10324981" cy="4617352"/>
          </a:xfrm>
          <a:prstGeom prst="rect">
            <a:avLst/>
          </a:prstGeom>
        </p:spPr>
      </p:pic>
      <p:sp>
        <p:nvSpPr>
          <p:cNvPr id="6" name="Text 3"/>
          <p:cNvSpPr/>
          <p:nvPr/>
        </p:nvSpPr>
        <p:spPr>
          <a:xfrm>
            <a:off x="2152650" y="6552128"/>
            <a:ext cx="3208020" cy="407551"/>
          </a:xfrm>
          <a:prstGeom prst="rect">
            <a:avLst/>
          </a:prstGeom>
          <a:noFill/>
          <a:ln/>
        </p:spPr>
        <p:txBody>
          <a:bodyPr wrap="none" rtlCol="0" anchor="t"/>
          <a:lstStyle/>
          <a:p>
            <a:pPr marL="0" indent="0">
              <a:lnSpc>
                <a:spcPts val="3209"/>
              </a:lnSpc>
              <a:buNone/>
            </a:pPr>
            <a:r>
              <a:rPr lang="en-US" sz="2567" dirty="0">
                <a:solidFill>
                  <a:srgbClr val="000000"/>
                </a:solidFill>
                <a:latin typeface="Roboto Slab" pitchFamily="34" charset="0"/>
                <a:ea typeface="Roboto Slab" pitchFamily="34" charset="-122"/>
                <a:cs typeface="Roboto Slab" pitchFamily="34" charset="-120"/>
              </a:rPr>
              <a:t>Orientador educativo</a:t>
            </a:r>
            <a:endParaRPr lang="en-US" sz="2567" dirty="0"/>
          </a:p>
        </p:txBody>
      </p:sp>
      <p:sp>
        <p:nvSpPr>
          <p:cNvPr id="7" name="Text 4"/>
          <p:cNvSpPr/>
          <p:nvPr/>
        </p:nvSpPr>
        <p:spPr>
          <a:xfrm>
            <a:off x="2152650" y="7285673"/>
            <a:ext cx="10324981" cy="347782"/>
          </a:xfrm>
          <a:prstGeom prst="rect">
            <a:avLst/>
          </a:prstGeom>
          <a:noFill/>
          <a:ln/>
        </p:spPr>
        <p:txBody>
          <a:bodyPr wrap="none" rtlCol="0" anchor="t"/>
          <a:lstStyle/>
          <a:p>
            <a:pPr marL="0" indent="0">
              <a:lnSpc>
                <a:spcPts val="2739"/>
              </a:lnSpc>
              <a:buNone/>
            </a:pPr>
            <a:r>
              <a:rPr lang="en-US" sz="1712" dirty="0">
                <a:solidFill>
                  <a:srgbClr val="15213F"/>
                </a:solidFill>
                <a:latin typeface="Roboto" pitchFamily="34" charset="0"/>
                <a:ea typeface="Roboto" pitchFamily="34" charset="-122"/>
                <a:cs typeface="Roboto" pitchFamily="34" charset="-120"/>
              </a:rPr>
              <a:t> </a:t>
            </a:r>
            <a:endParaRPr lang="en-US" sz="1712"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MX"/>
          </a:p>
        </p:txBody>
      </p:sp>
      <p:sp>
        <p:nvSpPr>
          <p:cNvPr id="3" name="Shape 1"/>
          <p:cNvSpPr/>
          <p:nvPr/>
        </p:nvSpPr>
        <p:spPr>
          <a:xfrm>
            <a:off x="0" y="0"/>
            <a:ext cx="14630400" cy="8232458"/>
          </a:xfrm>
          <a:prstGeom prst="rect">
            <a:avLst/>
          </a:prstGeom>
          <a:solidFill>
            <a:srgbClr val="AFCBF8"/>
          </a:solidFill>
          <a:ln/>
        </p:spPr>
        <p:txBody>
          <a:bodyPr/>
          <a:lstStyle/>
          <a:p>
            <a:endParaRPr lang="es-MX" dirty="0"/>
          </a:p>
        </p:txBody>
      </p:sp>
      <p:sp>
        <p:nvSpPr>
          <p:cNvPr id="4" name="Text 2"/>
          <p:cNvSpPr/>
          <p:nvPr/>
        </p:nvSpPr>
        <p:spPr>
          <a:xfrm>
            <a:off x="3033117" y="495776"/>
            <a:ext cx="3605927" cy="563404"/>
          </a:xfrm>
          <a:prstGeom prst="rect">
            <a:avLst/>
          </a:prstGeom>
          <a:noFill/>
          <a:ln/>
        </p:spPr>
        <p:txBody>
          <a:bodyPr wrap="none" rtlCol="0" anchor="t"/>
          <a:lstStyle/>
          <a:p>
            <a:pPr marL="0" indent="0">
              <a:lnSpc>
                <a:spcPts val="4436"/>
              </a:lnSpc>
              <a:buNone/>
            </a:pPr>
            <a:r>
              <a:rPr lang="en-US" sz="3549" dirty="0">
                <a:solidFill>
                  <a:srgbClr val="000000"/>
                </a:solidFill>
                <a:latin typeface="Roboto Slab" pitchFamily="34" charset="0"/>
                <a:ea typeface="Roboto Slab" pitchFamily="34" charset="-122"/>
                <a:cs typeface="Roboto Slab" pitchFamily="34" charset="-120"/>
              </a:rPr>
              <a:t>Antecedentes</a:t>
            </a:r>
          </a:p>
          <a:p>
            <a:pPr>
              <a:lnSpc>
                <a:spcPts val="4436"/>
              </a:lnSpc>
            </a:pPr>
            <a:r>
              <a:rPr lang="en-US" sz="1600" b="1" dirty="0">
                <a:solidFill>
                  <a:srgbClr val="15213F"/>
                </a:solidFill>
                <a:latin typeface="Roboto" pitchFamily="34" charset="0"/>
                <a:ea typeface="Roboto" pitchFamily="34" charset="-122"/>
                <a:cs typeface="Roboto" pitchFamily="34" charset="-120"/>
              </a:rPr>
              <a:t>Proceso actual</a:t>
            </a:r>
            <a:endParaRPr lang="en-US" sz="1600" dirty="0"/>
          </a:p>
          <a:p>
            <a:pPr marL="0" indent="0">
              <a:lnSpc>
                <a:spcPts val="4436"/>
              </a:lnSpc>
              <a:buNone/>
            </a:pPr>
            <a:endParaRPr lang="en-US" sz="3549" dirty="0"/>
          </a:p>
        </p:txBody>
      </p:sp>
      <p:pic>
        <p:nvPicPr>
          <p:cNvPr id="5" name="Image 0" descr="preencoded.png"/>
          <p:cNvPicPr>
            <a:picLocks noChangeAspect="1"/>
          </p:cNvPicPr>
          <p:nvPr/>
        </p:nvPicPr>
        <p:blipFill>
          <a:blip r:embed="rId3"/>
          <a:stretch>
            <a:fillRect/>
          </a:stretch>
        </p:blipFill>
        <p:spPr>
          <a:xfrm>
            <a:off x="2750895" y="1991558"/>
            <a:ext cx="1811060" cy="2373154"/>
          </a:xfrm>
          <a:prstGeom prst="rect">
            <a:avLst/>
          </a:prstGeom>
        </p:spPr>
      </p:pic>
      <p:sp>
        <p:nvSpPr>
          <p:cNvPr id="6" name="Text 3"/>
          <p:cNvSpPr/>
          <p:nvPr/>
        </p:nvSpPr>
        <p:spPr>
          <a:xfrm>
            <a:off x="3033117" y="3908346"/>
            <a:ext cx="1811060" cy="288369"/>
          </a:xfrm>
          <a:prstGeom prst="rect">
            <a:avLst/>
          </a:prstGeom>
          <a:noFill/>
          <a:ln/>
        </p:spPr>
        <p:txBody>
          <a:bodyPr wrap="none" rtlCol="0" anchor="t"/>
          <a:lstStyle/>
          <a:p>
            <a:pPr marL="0" indent="0">
              <a:lnSpc>
                <a:spcPts val="2271"/>
              </a:lnSpc>
              <a:buNone/>
            </a:pPr>
            <a:endParaRPr lang="en-US" sz="1420" dirty="0"/>
          </a:p>
        </p:txBody>
      </p:sp>
      <p:pic>
        <p:nvPicPr>
          <p:cNvPr id="7" name="Image 1" descr="preencoded.png"/>
          <p:cNvPicPr>
            <a:picLocks noChangeAspect="1"/>
          </p:cNvPicPr>
          <p:nvPr/>
        </p:nvPicPr>
        <p:blipFill>
          <a:blip r:embed="rId4"/>
          <a:stretch>
            <a:fillRect/>
          </a:stretch>
        </p:blipFill>
        <p:spPr>
          <a:xfrm>
            <a:off x="5367813" y="2023467"/>
            <a:ext cx="1811060" cy="2341245"/>
          </a:xfrm>
          <a:prstGeom prst="rect">
            <a:avLst/>
          </a:prstGeom>
        </p:spPr>
      </p:pic>
      <p:sp>
        <p:nvSpPr>
          <p:cNvPr id="8" name="Text 4"/>
          <p:cNvSpPr/>
          <p:nvPr/>
        </p:nvSpPr>
        <p:spPr>
          <a:xfrm>
            <a:off x="5291614" y="4076343"/>
            <a:ext cx="1811060" cy="288369"/>
          </a:xfrm>
          <a:prstGeom prst="rect">
            <a:avLst/>
          </a:prstGeom>
          <a:noFill/>
          <a:ln/>
        </p:spPr>
        <p:txBody>
          <a:bodyPr wrap="none" rtlCol="0" anchor="t"/>
          <a:lstStyle/>
          <a:p>
            <a:pPr marL="0" indent="0">
              <a:lnSpc>
                <a:spcPts val="2271"/>
              </a:lnSpc>
              <a:buNone/>
            </a:pPr>
            <a:endParaRPr lang="en-US" sz="1420" dirty="0"/>
          </a:p>
        </p:txBody>
      </p:sp>
      <p:pic>
        <p:nvPicPr>
          <p:cNvPr id="9" name="Image 2" descr="preencoded.png"/>
          <p:cNvPicPr>
            <a:picLocks noChangeAspect="1"/>
          </p:cNvPicPr>
          <p:nvPr/>
        </p:nvPicPr>
        <p:blipFill>
          <a:blip r:embed="rId5"/>
          <a:stretch>
            <a:fillRect/>
          </a:stretch>
        </p:blipFill>
        <p:spPr>
          <a:xfrm>
            <a:off x="7315200" y="4684889"/>
            <a:ext cx="1811060" cy="2341245"/>
          </a:xfrm>
          <a:prstGeom prst="rect">
            <a:avLst/>
          </a:prstGeom>
        </p:spPr>
      </p:pic>
      <p:pic>
        <p:nvPicPr>
          <p:cNvPr id="10" name="Image 3" descr="preencoded.png"/>
          <p:cNvPicPr>
            <a:picLocks noChangeAspect="1"/>
          </p:cNvPicPr>
          <p:nvPr/>
        </p:nvPicPr>
        <p:blipFill>
          <a:blip r:embed="rId6"/>
          <a:stretch>
            <a:fillRect/>
          </a:stretch>
        </p:blipFill>
        <p:spPr>
          <a:xfrm>
            <a:off x="8257387" y="2046088"/>
            <a:ext cx="1811060" cy="2296001"/>
          </a:xfrm>
          <a:prstGeom prst="rect">
            <a:avLst/>
          </a:prstGeom>
        </p:spPr>
      </p:pic>
      <p:pic>
        <p:nvPicPr>
          <p:cNvPr id="11" name="Image 4" descr="preencoded.png"/>
          <p:cNvPicPr>
            <a:picLocks noChangeAspect="1"/>
          </p:cNvPicPr>
          <p:nvPr/>
        </p:nvPicPr>
        <p:blipFill>
          <a:blip r:embed="rId7"/>
          <a:stretch>
            <a:fillRect/>
          </a:stretch>
        </p:blipFill>
        <p:spPr>
          <a:xfrm>
            <a:off x="4350841" y="4684889"/>
            <a:ext cx="1691521" cy="2286637"/>
          </a:xfrm>
          <a:prstGeom prst="rect">
            <a:avLst/>
          </a:prstGeom>
        </p:spPr>
      </p:pic>
      <p:sp>
        <p:nvSpPr>
          <p:cNvPr id="13" name="Text 5"/>
          <p:cNvSpPr/>
          <p:nvPr/>
        </p:nvSpPr>
        <p:spPr>
          <a:xfrm>
            <a:off x="3033117" y="7398782"/>
            <a:ext cx="2163485" cy="337899"/>
          </a:xfrm>
          <a:prstGeom prst="rect">
            <a:avLst/>
          </a:prstGeom>
          <a:noFill/>
          <a:ln/>
        </p:spPr>
        <p:txBody>
          <a:bodyPr wrap="none" rtlCol="0" anchor="t"/>
          <a:lstStyle/>
          <a:p>
            <a:pPr marL="0" indent="0">
              <a:lnSpc>
                <a:spcPts val="2662"/>
              </a:lnSpc>
              <a:buNone/>
            </a:pPr>
            <a:r>
              <a:rPr lang="en-US" sz="2129" dirty="0">
                <a:solidFill>
                  <a:srgbClr val="000000"/>
                </a:solidFill>
                <a:latin typeface="Roboto Slab" pitchFamily="34" charset="0"/>
                <a:ea typeface="Roboto Slab" pitchFamily="34" charset="-122"/>
                <a:cs typeface="Roboto Slab" pitchFamily="34" charset="-120"/>
              </a:rPr>
              <a:t>Tutor</a:t>
            </a:r>
            <a:endParaRPr lang="en-US" sz="2129" dirty="0"/>
          </a:p>
        </p:txBody>
      </p:sp>
      <p:pic>
        <p:nvPicPr>
          <p:cNvPr id="14" name="Image 6"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MX"/>
          </a:p>
        </p:txBody>
      </p:sp>
      <p:sp>
        <p:nvSpPr>
          <p:cNvPr id="3" name="Shape 1"/>
          <p:cNvSpPr/>
          <p:nvPr/>
        </p:nvSpPr>
        <p:spPr>
          <a:xfrm>
            <a:off x="-91440" y="91440"/>
            <a:ext cx="14630400" cy="8229600"/>
          </a:xfrm>
          <a:prstGeom prst="rect">
            <a:avLst/>
          </a:prstGeom>
          <a:solidFill>
            <a:srgbClr val="AFCBF8"/>
          </a:solidFill>
          <a:ln/>
        </p:spPr>
        <p:txBody>
          <a:bodyPr/>
          <a:lstStyle/>
          <a:p>
            <a:endParaRPr lang="es-MX" dirty="0"/>
          </a:p>
        </p:txBody>
      </p:sp>
      <p:sp>
        <p:nvSpPr>
          <p:cNvPr id="4" name="Text 2"/>
          <p:cNvSpPr/>
          <p:nvPr/>
        </p:nvSpPr>
        <p:spPr>
          <a:xfrm>
            <a:off x="3538299" y="438507"/>
            <a:ext cx="3180517" cy="496848"/>
          </a:xfrm>
          <a:prstGeom prst="rect">
            <a:avLst/>
          </a:prstGeom>
          <a:noFill/>
          <a:ln/>
        </p:spPr>
        <p:txBody>
          <a:bodyPr wrap="none" rtlCol="0" anchor="t"/>
          <a:lstStyle/>
          <a:p>
            <a:pPr marL="0" indent="0">
              <a:lnSpc>
                <a:spcPts val="3913"/>
              </a:lnSpc>
              <a:buNone/>
            </a:pPr>
            <a:r>
              <a:rPr lang="en-US" sz="3130" dirty="0">
                <a:solidFill>
                  <a:srgbClr val="000000"/>
                </a:solidFill>
                <a:latin typeface="Roboto Slab" pitchFamily="34" charset="0"/>
                <a:ea typeface="Roboto Slab" pitchFamily="34" charset="-122"/>
                <a:cs typeface="Roboto Slab" pitchFamily="34" charset="-120"/>
              </a:rPr>
              <a:t>Antecedentes</a:t>
            </a:r>
          </a:p>
          <a:p>
            <a:pPr>
              <a:lnSpc>
                <a:spcPts val="3913"/>
              </a:lnSpc>
            </a:pPr>
            <a:r>
              <a:rPr lang="en-US" sz="1400" b="1" dirty="0">
                <a:solidFill>
                  <a:srgbClr val="15213F"/>
                </a:solidFill>
                <a:latin typeface="Roboto" pitchFamily="34" charset="0"/>
                <a:ea typeface="Roboto" pitchFamily="34" charset="-122"/>
                <a:cs typeface="Roboto" pitchFamily="34" charset="-120"/>
              </a:rPr>
              <a:t>Proceso actual</a:t>
            </a:r>
            <a:endParaRPr lang="en-US" sz="1400" dirty="0"/>
          </a:p>
          <a:p>
            <a:pPr marL="0" indent="0">
              <a:lnSpc>
                <a:spcPts val="3913"/>
              </a:lnSpc>
              <a:buNone/>
            </a:pPr>
            <a:endParaRPr lang="en-US" sz="3130" dirty="0"/>
          </a:p>
        </p:txBody>
      </p:sp>
      <p:pic>
        <p:nvPicPr>
          <p:cNvPr id="5" name="Image 0" descr="preencoded.png"/>
          <p:cNvPicPr>
            <a:picLocks noChangeAspect="1"/>
          </p:cNvPicPr>
          <p:nvPr/>
        </p:nvPicPr>
        <p:blipFill>
          <a:blip r:embed="rId3"/>
          <a:stretch>
            <a:fillRect/>
          </a:stretch>
        </p:blipFill>
        <p:spPr>
          <a:xfrm>
            <a:off x="6303645" y="1253371"/>
            <a:ext cx="4788456" cy="2693432"/>
          </a:xfrm>
          <a:prstGeom prst="rect">
            <a:avLst/>
          </a:prstGeom>
        </p:spPr>
      </p:pic>
      <p:pic>
        <p:nvPicPr>
          <p:cNvPr id="6" name="Image 1" descr="preencoded.png"/>
          <p:cNvPicPr>
            <a:picLocks noChangeAspect="1"/>
          </p:cNvPicPr>
          <p:nvPr/>
        </p:nvPicPr>
        <p:blipFill>
          <a:blip r:embed="rId4"/>
          <a:stretch>
            <a:fillRect/>
          </a:stretch>
        </p:blipFill>
        <p:spPr>
          <a:xfrm>
            <a:off x="3538299" y="4125635"/>
            <a:ext cx="5053489" cy="3128605"/>
          </a:xfrm>
          <a:prstGeom prst="rect">
            <a:avLst/>
          </a:prstGeom>
        </p:spPr>
      </p:pic>
      <p:sp>
        <p:nvSpPr>
          <p:cNvPr id="7" name="Text 3"/>
          <p:cNvSpPr/>
          <p:nvPr/>
        </p:nvSpPr>
        <p:spPr>
          <a:xfrm>
            <a:off x="3538299" y="7492722"/>
            <a:ext cx="1908334" cy="298252"/>
          </a:xfrm>
          <a:prstGeom prst="rect">
            <a:avLst/>
          </a:prstGeom>
          <a:noFill/>
          <a:ln/>
        </p:spPr>
        <p:txBody>
          <a:bodyPr wrap="none" rtlCol="0" anchor="t"/>
          <a:lstStyle/>
          <a:p>
            <a:pPr marL="0" indent="0">
              <a:lnSpc>
                <a:spcPts val="2348"/>
              </a:lnSpc>
              <a:buNone/>
            </a:pPr>
            <a:r>
              <a:rPr lang="en-US" sz="1878" dirty="0">
                <a:solidFill>
                  <a:srgbClr val="000000"/>
                </a:solidFill>
                <a:latin typeface="Roboto Slab" pitchFamily="34" charset="0"/>
                <a:ea typeface="Roboto Slab" pitchFamily="34" charset="-122"/>
                <a:cs typeface="Roboto Slab" pitchFamily="34" charset="-120"/>
              </a:rPr>
              <a:t>Coordinador</a:t>
            </a:r>
            <a:endParaRPr lang="en-US" sz="1878"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MX"/>
          </a:p>
        </p:txBody>
      </p:sp>
      <p:sp>
        <p:nvSpPr>
          <p:cNvPr id="3" name="Shape 1"/>
          <p:cNvSpPr/>
          <p:nvPr/>
        </p:nvSpPr>
        <p:spPr>
          <a:xfrm>
            <a:off x="0" y="0"/>
            <a:ext cx="14630400" cy="8229600"/>
          </a:xfrm>
          <a:prstGeom prst="rect">
            <a:avLst/>
          </a:prstGeom>
          <a:solidFill>
            <a:srgbClr val="FBFCFE"/>
          </a:solidFill>
          <a:ln/>
        </p:spPr>
        <p:txBody>
          <a:bodyPr/>
          <a:lstStyle/>
          <a:p>
            <a:endParaRPr lang="es-MX"/>
          </a:p>
        </p:txBody>
      </p:sp>
      <p:sp>
        <p:nvSpPr>
          <p:cNvPr id="4" name="Text 2"/>
          <p:cNvSpPr/>
          <p:nvPr/>
        </p:nvSpPr>
        <p:spPr>
          <a:xfrm>
            <a:off x="2037993" y="1321951"/>
            <a:ext cx="707136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Preguntas de investigación</a:t>
            </a:r>
            <a:endParaRPr lang="en-US" sz="4374" dirty="0"/>
          </a:p>
        </p:txBody>
      </p:sp>
      <p:pic>
        <p:nvPicPr>
          <p:cNvPr id="5" name="Image 0" descr="preencoded.png"/>
          <p:cNvPicPr>
            <a:picLocks noChangeAspect="1"/>
          </p:cNvPicPr>
          <p:nvPr/>
        </p:nvPicPr>
        <p:blipFill>
          <a:blip r:embed="rId3"/>
          <a:stretch>
            <a:fillRect/>
          </a:stretch>
        </p:blipFill>
        <p:spPr>
          <a:xfrm>
            <a:off x="2037993" y="2460665"/>
            <a:ext cx="3295888" cy="2036921"/>
          </a:xfrm>
          <a:prstGeom prst="rect">
            <a:avLst/>
          </a:prstGeom>
        </p:spPr>
      </p:pic>
      <p:sp>
        <p:nvSpPr>
          <p:cNvPr id="6" name="Text 3"/>
          <p:cNvSpPr/>
          <p:nvPr/>
        </p:nvSpPr>
        <p:spPr>
          <a:xfrm>
            <a:off x="2037993" y="4775240"/>
            <a:ext cx="3295888" cy="2132409"/>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¿Por medio de una aplicación web se tendrá un mejor acceso y acercamiento de la información de los servicios del Departamento de Orientación Educativa?</a:t>
            </a:r>
            <a:endParaRPr lang="en-US" sz="1750" dirty="0"/>
          </a:p>
        </p:txBody>
      </p:sp>
      <p:pic>
        <p:nvPicPr>
          <p:cNvPr id="7" name="Image 1" descr="preencoded.png"/>
          <p:cNvPicPr>
            <a:picLocks noChangeAspect="1"/>
          </p:cNvPicPr>
          <p:nvPr/>
        </p:nvPicPr>
        <p:blipFill>
          <a:blip r:embed="rId4"/>
          <a:stretch>
            <a:fillRect/>
          </a:stretch>
        </p:blipFill>
        <p:spPr>
          <a:xfrm>
            <a:off x="5667137" y="2460665"/>
            <a:ext cx="3296007" cy="2037040"/>
          </a:xfrm>
          <a:prstGeom prst="rect">
            <a:avLst/>
          </a:prstGeom>
        </p:spPr>
      </p:pic>
      <p:sp>
        <p:nvSpPr>
          <p:cNvPr id="8" name="Text 4"/>
          <p:cNvSpPr/>
          <p:nvPr/>
        </p:nvSpPr>
        <p:spPr>
          <a:xfrm>
            <a:off x="5667137" y="4775359"/>
            <a:ext cx="3296007" cy="1421606"/>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¿La utilización de una aplicación web puede servir de medio para el registro de expedientes y seguimiento de casos?</a:t>
            </a:r>
            <a:endParaRPr lang="en-US" sz="1750" dirty="0"/>
          </a:p>
        </p:txBody>
      </p:sp>
      <p:pic>
        <p:nvPicPr>
          <p:cNvPr id="9" name="Image 2" descr="preencoded.png"/>
          <p:cNvPicPr>
            <a:picLocks noChangeAspect="1"/>
          </p:cNvPicPr>
          <p:nvPr/>
        </p:nvPicPr>
        <p:blipFill>
          <a:blip r:embed="rId5"/>
          <a:stretch>
            <a:fillRect/>
          </a:stretch>
        </p:blipFill>
        <p:spPr>
          <a:xfrm>
            <a:off x="9296400" y="2460665"/>
            <a:ext cx="3296007" cy="2037040"/>
          </a:xfrm>
          <a:prstGeom prst="rect">
            <a:avLst/>
          </a:prstGeom>
        </p:spPr>
      </p:pic>
      <p:sp>
        <p:nvSpPr>
          <p:cNvPr id="10" name="Text 5"/>
          <p:cNvSpPr/>
          <p:nvPr/>
        </p:nvSpPr>
        <p:spPr>
          <a:xfrm>
            <a:off x="9296400" y="4775359"/>
            <a:ext cx="3296007" cy="1777008"/>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¿El manejo de una aplicación web puede generar una percepción positiva por parte de los usuarios del departamento de orientación educativa?</a:t>
            </a:r>
            <a:endParaRPr lang="en-US" sz="1750" dirty="0"/>
          </a:p>
        </p:txBody>
      </p:sp>
      <p:pic>
        <p:nvPicPr>
          <p:cNvPr id="11"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MX"/>
          </a:p>
        </p:txBody>
      </p:sp>
      <p:sp>
        <p:nvSpPr>
          <p:cNvPr id="3" name="Shape 1"/>
          <p:cNvSpPr/>
          <p:nvPr/>
        </p:nvSpPr>
        <p:spPr>
          <a:xfrm>
            <a:off x="0" y="0"/>
            <a:ext cx="14630400" cy="8229600"/>
          </a:xfrm>
          <a:prstGeom prst="rect">
            <a:avLst/>
          </a:prstGeom>
          <a:solidFill>
            <a:srgbClr val="FFFFFF"/>
          </a:solidFill>
          <a:ln/>
        </p:spPr>
        <p:txBody>
          <a:bodyPr/>
          <a:lstStyle/>
          <a:p>
            <a:endParaRPr lang="es-MX"/>
          </a:p>
        </p:txBody>
      </p:sp>
      <p:sp>
        <p:nvSpPr>
          <p:cNvPr id="4" name="Text 2"/>
          <p:cNvSpPr/>
          <p:nvPr/>
        </p:nvSpPr>
        <p:spPr>
          <a:xfrm>
            <a:off x="2037993" y="909995"/>
            <a:ext cx="4443889"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Justificación</a:t>
            </a:r>
            <a:endParaRPr lang="en-US" sz="4374" dirty="0"/>
          </a:p>
        </p:txBody>
      </p:sp>
      <p:sp>
        <p:nvSpPr>
          <p:cNvPr id="5" name="Shape 3"/>
          <p:cNvSpPr/>
          <p:nvPr/>
        </p:nvSpPr>
        <p:spPr>
          <a:xfrm>
            <a:off x="2037993" y="4684157"/>
            <a:ext cx="10554414" cy="44410"/>
          </a:xfrm>
          <a:prstGeom prst="rect">
            <a:avLst/>
          </a:prstGeom>
          <a:solidFill>
            <a:srgbClr val="F2F2F2"/>
          </a:solidFill>
          <a:ln/>
        </p:spPr>
        <p:txBody>
          <a:bodyPr/>
          <a:lstStyle/>
          <a:p>
            <a:endParaRPr lang="es-MX"/>
          </a:p>
        </p:txBody>
      </p:sp>
      <p:sp>
        <p:nvSpPr>
          <p:cNvPr id="6" name="Shape 4"/>
          <p:cNvSpPr/>
          <p:nvPr/>
        </p:nvSpPr>
        <p:spPr>
          <a:xfrm>
            <a:off x="4598849" y="4684157"/>
            <a:ext cx="44410" cy="777597"/>
          </a:xfrm>
          <a:prstGeom prst="rect">
            <a:avLst/>
          </a:prstGeom>
          <a:solidFill>
            <a:srgbClr val="F2F2F2"/>
          </a:solidFill>
          <a:ln/>
        </p:spPr>
        <p:txBody>
          <a:bodyPr/>
          <a:lstStyle/>
          <a:p>
            <a:endParaRPr lang="es-MX"/>
          </a:p>
        </p:txBody>
      </p:sp>
      <p:sp>
        <p:nvSpPr>
          <p:cNvPr id="7" name="Shape 5"/>
          <p:cNvSpPr/>
          <p:nvPr/>
        </p:nvSpPr>
        <p:spPr>
          <a:xfrm>
            <a:off x="4371142" y="4434245"/>
            <a:ext cx="499943" cy="499943"/>
          </a:xfrm>
          <a:prstGeom prst="roundRect">
            <a:avLst>
              <a:gd name="adj" fmla="val 26667"/>
            </a:avLst>
          </a:prstGeom>
          <a:solidFill>
            <a:srgbClr val="F2F2F2"/>
          </a:solidFill>
          <a:ln/>
        </p:spPr>
        <p:txBody>
          <a:bodyPr/>
          <a:lstStyle/>
          <a:p>
            <a:endParaRPr lang="es-MX"/>
          </a:p>
        </p:txBody>
      </p:sp>
      <p:sp>
        <p:nvSpPr>
          <p:cNvPr id="8" name="Text 6"/>
          <p:cNvSpPr/>
          <p:nvPr/>
        </p:nvSpPr>
        <p:spPr>
          <a:xfrm>
            <a:off x="4552474" y="4475917"/>
            <a:ext cx="13716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9" name="Text 7"/>
          <p:cNvSpPr/>
          <p:nvPr/>
        </p:nvSpPr>
        <p:spPr>
          <a:xfrm>
            <a:off x="2685574" y="5684044"/>
            <a:ext cx="3870960" cy="347186"/>
          </a:xfrm>
          <a:prstGeom prst="rect">
            <a:avLst/>
          </a:prstGeom>
          <a:noFill/>
          <a:ln/>
        </p:spPr>
        <p:txBody>
          <a:bodyPr wrap="none" rtlCol="0" anchor="t"/>
          <a:lstStyle/>
          <a:p>
            <a:pPr marL="0" indent="0" algn="ctr">
              <a:lnSpc>
                <a:spcPts val="2734"/>
              </a:lnSpc>
              <a:buNone/>
            </a:pPr>
            <a:r>
              <a:rPr lang="en-US" sz="2187" dirty="0">
                <a:solidFill>
                  <a:srgbClr val="476FD6"/>
                </a:solidFill>
                <a:latin typeface="Roboto Slab" pitchFamily="34" charset="0"/>
                <a:ea typeface="Roboto Slab" pitchFamily="34" charset="-122"/>
                <a:cs typeface="Roboto Slab" pitchFamily="34" charset="-120"/>
              </a:rPr>
              <a:t>Digitalización de los procesos</a:t>
            </a:r>
            <a:endParaRPr lang="en-US" sz="2187" dirty="0"/>
          </a:p>
        </p:txBody>
      </p:sp>
      <p:sp>
        <p:nvSpPr>
          <p:cNvPr id="10" name="Text 8"/>
          <p:cNvSpPr/>
          <p:nvPr/>
        </p:nvSpPr>
        <p:spPr>
          <a:xfrm>
            <a:off x="2260163" y="6253401"/>
            <a:ext cx="4721781" cy="1066205"/>
          </a:xfrm>
          <a:prstGeom prst="rect">
            <a:avLst/>
          </a:prstGeom>
          <a:noFill/>
          <a:ln/>
        </p:spPr>
        <p:txBody>
          <a:bodyPr wrap="square" rtlCol="0" anchor="t"/>
          <a:lstStyle/>
          <a:p>
            <a:pPr marL="0" indent="0" algn="ctr">
              <a:lnSpc>
                <a:spcPts val="2799"/>
              </a:lnSpc>
              <a:buNone/>
            </a:pPr>
            <a:r>
              <a:rPr lang="en-US" sz="1750" dirty="0">
                <a:solidFill>
                  <a:srgbClr val="15213F"/>
                </a:solidFill>
                <a:latin typeface="Roboto" pitchFamily="34" charset="0"/>
                <a:ea typeface="Roboto" pitchFamily="34" charset="-122"/>
                <a:cs typeface="Roboto" pitchFamily="34" charset="-120"/>
              </a:rPr>
              <a:t>La necesidad de desarrollar la aplicación para D.O.E es principalmente digitalizar los procesos internos del departamento</a:t>
            </a:r>
            <a:endParaRPr lang="en-US" sz="1750" dirty="0"/>
          </a:p>
        </p:txBody>
      </p:sp>
      <p:sp>
        <p:nvSpPr>
          <p:cNvPr id="11" name="Shape 9"/>
          <p:cNvSpPr/>
          <p:nvPr/>
        </p:nvSpPr>
        <p:spPr>
          <a:xfrm>
            <a:off x="7292995" y="3906560"/>
            <a:ext cx="44410" cy="777597"/>
          </a:xfrm>
          <a:prstGeom prst="rect">
            <a:avLst/>
          </a:prstGeom>
          <a:solidFill>
            <a:srgbClr val="F2F2F2"/>
          </a:solidFill>
          <a:ln/>
        </p:spPr>
        <p:txBody>
          <a:bodyPr/>
          <a:lstStyle/>
          <a:p>
            <a:endParaRPr lang="es-MX"/>
          </a:p>
        </p:txBody>
      </p:sp>
      <p:sp>
        <p:nvSpPr>
          <p:cNvPr id="12" name="Shape 10"/>
          <p:cNvSpPr/>
          <p:nvPr/>
        </p:nvSpPr>
        <p:spPr>
          <a:xfrm>
            <a:off x="7065288" y="4434245"/>
            <a:ext cx="499943" cy="499943"/>
          </a:xfrm>
          <a:prstGeom prst="roundRect">
            <a:avLst>
              <a:gd name="adj" fmla="val 26667"/>
            </a:avLst>
          </a:prstGeom>
          <a:solidFill>
            <a:srgbClr val="F2F2F2"/>
          </a:solidFill>
          <a:ln/>
        </p:spPr>
        <p:txBody>
          <a:bodyPr/>
          <a:lstStyle/>
          <a:p>
            <a:endParaRPr lang="es-MX"/>
          </a:p>
        </p:txBody>
      </p:sp>
      <p:sp>
        <p:nvSpPr>
          <p:cNvPr id="13" name="Text 11"/>
          <p:cNvSpPr/>
          <p:nvPr/>
        </p:nvSpPr>
        <p:spPr>
          <a:xfrm>
            <a:off x="7223760" y="4475917"/>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4" name="Text 12"/>
          <p:cNvSpPr/>
          <p:nvPr/>
        </p:nvSpPr>
        <p:spPr>
          <a:xfrm>
            <a:off x="6054090" y="2048708"/>
            <a:ext cx="2522220" cy="347186"/>
          </a:xfrm>
          <a:prstGeom prst="rect">
            <a:avLst/>
          </a:prstGeom>
          <a:noFill/>
          <a:ln/>
        </p:spPr>
        <p:txBody>
          <a:bodyPr wrap="none" rtlCol="0" anchor="t"/>
          <a:lstStyle/>
          <a:p>
            <a:pPr marL="0" indent="0" algn="ctr">
              <a:lnSpc>
                <a:spcPts val="2734"/>
              </a:lnSpc>
              <a:buNone/>
            </a:pPr>
            <a:r>
              <a:rPr lang="en-US" sz="2187" dirty="0">
                <a:solidFill>
                  <a:srgbClr val="476FD6"/>
                </a:solidFill>
                <a:latin typeface="Roboto Slab" pitchFamily="34" charset="0"/>
                <a:ea typeface="Roboto Slab" pitchFamily="34" charset="-122"/>
                <a:cs typeface="Roboto Slab" pitchFamily="34" charset="-120"/>
              </a:rPr>
              <a:t>Más Comunicación</a:t>
            </a:r>
            <a:endParaRPr lang="en-US" sz="2187" dirty="0"/>
          </a:p>
        </p:txBody>
      </p:sp>
      <p:sp>
        <p:nvSpPr>
          <p:cNvPr id="15" name="Text 13"/>
          <p:cNvSpPr/>
          <p:nvPr/>
        </p:nvSpPr>
        <p:spPr>
          <a:xfrm>
            <a:off x="4954310" y="2618065"/>
            <a:ext cx="4721781" cy="1066205"/>
          </a:xfrm>
          <a:prstGeom prst="rect">
            <a:avLst/>
          </a:prstGeom>
          <a:noFill/>
          <a:ln/>
        </p:spPr>
        <p:txBody>
          <a:bodyPr wrap="square" rtlCol="0" anchor="t"/>
          <a:lstStyle/>
          <a:p>
            <a:pPr marL="0" indent="0" algn="ctr">
              <a:lnSpc>
                <a:spcPts val="2799"/>
              </a:lnSpc>
              <a:buNone/>
            </a:pPr>
            <a:r>
              <a:rPr lang="en-US" sz="1750" dirty="0">
                <a:solidFill>
                  <a:srgbClr val="15213F"/>
                </a:solidFill>
                <a:latin typeface="Roboto" pitchFamily="34" charset="0"/>
                <a:ea typeface="Roboto" pitchFamily="34" charset="-122"/>
                <a:cs typeface="Roboto" pitchFamily="34" charset="-120"/>
              </a:rPr>
              <a:t>Una mejora en el intercambio de información entre departamentos ayudará a la colaboración y al trabajo en equipo.</a:t>
            </a:r>
            <a:endParaRPr lang="en-US" sz="1750" dirty="0"/>
          </a:p>
        </p:txBody>
      </p:sp>
      <p:sp>
        <p:nvSpPr>
          <p:cNvPr id="16" name="Shape 14"/>
          <p:cNvSpPr/>
          <p:nvPr/>
        </p:nvSpPr>
        <p:spPr>
          <a:xfrm>
            <a:off x="9987141" y="4684157"/>
            <a:ext cx="44410" cy="777597"/>
          </a:xfrm>
          <a:prstGeom prst="rect">
            <a:avLst/>
          </a:prstGeom>
          <a:solidFill>
            <a:srgbClr val="F2F2F2"/>
          </a:solidFill>
          <a:ln/>
        </p:spPr>
        <p:txBody>
          <a:bodyPr/>
          <a:lstStyle/>
          <a:p>
            <a:endParaRPr lang="es-MX"/>
          </a:p>
        </p:txBody>
      </p:sp>
      <p:sp>
        <p:nvSpPr>
          <p:cNvPr id="17" name="Shape 15"/>
          <p:cNvSpPr/>
          <p:nvPr/>
        </p:nvSpPr>
        <p:spPr>
          <a:xfrm>
            <a:off x="9759434" y="4434245"/>
            <a:ext cx="499943" cy="499943"/>
          </a:xfrm>
          <a:prstGeom prst="roundRect">
            <a:avLst>
              <a:gd name="adj" fmla="val 26667"/>
            </a:avLst>
          </a:prstGeom>
          <a:solidFill>
            <a:srgbClr val="F2F2F2"/>
          </a:solidFill>
          <a:ln/>
        </p:spPr>
        <p:txBody>
          <a:bodyPr/>
          <a:lstStyle/>
          <a:p>
            <a:endParaRPr lang="es-MX"/>
          </a:p>
        </p:txBody>
      </p:sp>
      <p:sp>
        <p:nvSpPr>
          <p:cNvPr id="18" name="Text 16"/>
          <p:cNvSpPr/>
          <p:nvPr/>
        </p:nvSpPr>
        <p:spPr>
          <a:xfrm>
            <a:off x="9917906" y="4475917"/>
            <a:ext cx="182880"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19" name="Text 17"/>
          <p:cNvSpPr/>
          <p:nvPr/>
        </p:nvSpPr>
        <p:spPr>
          <a:xfrm>
            <a:off x="8898374" y="5684044"/>
            <a:ext cx="2221944" cy="347186"/>
          </a:xfrm>
          <a:prstGeom prst="rect">
            <a:avLst/>
          </a:prstGeom>
          <a:noFill/>
          <a:ln/>
        </p:spPr>
        <p:txBody>
          <a:bodyPr wrap="none" rtlCol="0" anchor="t"/>
          <a:lstStyle/>
          <a:p>
            <a:pPr marL="0" indent="0" algn="ctr">
              <a:lnSpc>
                <a:spcPts val="2734"/>
              </a:lnSpc>
              <a:buNone/>
            </a:pPr>
            <a:r>
              <a:rPr lang="en-US" sz="2187" dirty="0">
                <a:solidFill>
                  <a:srgbClr val="476FD6"/>
                </a:solidFill>
                <a:latin typeface="Roboto Slab" pitchFamily="34" charset="0"/>
                <a:ea typeface="Roboto Slab" pitchFamily="34" charset="-122"/>
                <a:cs typeface="Roboto Slab" pitchFamily="34" charset="-120"/>
              </a:rPr>
              <a:t>Mayor Control</a:t>
            </a:r>
            <a:endParaRPr lang="en-US" sz="2187" dirty="0"/>
          </a:p>
        </p:txBody>
      </p:sp>
      <p:sp>
        <p:nvSpPr>
          <p:cNvPr id="20" name="Text 18"/>
          <p:cNvSpPr/>
          <p:nvPr/>
        </p:nvSpPr>
        <p:spPr>
          <a:xfrm>
            <a:off x="7648456" y="6253401"/>
            <a:ext cx="4721781" cy="710803"/>
          </a:xfrm>
          <a:prstGeom prst="rect">
            <a:avLst/>
          </a:prstGeom>
          <a:noFill/>
          <a:ln/>
        </p:spPr>
        <p:txBody>
          <a:bodyPr wrap="square" rtlCol="0" anchor="t"/>
          <a:lstStyle/>
          <a:p>
            <a:pPr marL="0" indent="0" algn="ctr">
              <a:lnSpc>
                <a:spcPts val="2799"/>
              </a:lnSpc>
              <a:buNone/>
            </a:pPr>
            <a:r>
              <a:rPr lang="en-US" sz="1750" dirty="0">
                <a:solidFill>
                  <a:srgbClr val="15213F"/>
                </a:solidFill>
                <a:latin typeface="Roboto" pitchFamily="34" charset="0"/>
                <a:ea typeface="Roboto" pitchFamily="34" charset="-122"/>
                <a:cs typeface="Roboto" pitchFamily="34" charset="-120"/>
              </a:rPr>
              <a:t>La aplicación centralizará la información, permitiendo un mayor control de los procesos.</a:t>
            </a:r>
            <a:endParaRPr lang="en-US" sz="1750" dirty="0"/>
          </a:p>
        </p:txBody>
      </p:sp>
      <p:pic>
        <p:nvPicPr>
          <p:cNvPr id="2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MX"/>
          </a:p>
        </p:txBody>
      </p:sp>
      <p:sp>
        <p:nvSpPr>
          <p:cNvPr id="3" name="Shape 1"/>
          <p:cNvSpPr/>
          <p:nvPr/>
        </p:nvSpPr>
        <p:spPr>
          <a:xfrm>
            <a:off x="0" y="0"/>
            <a:ext cx="14630400" cy="8230791"/>
          </a:xfrm>
          <a:prstGeom prst="rect">
            <a:avLst/>
          </a:prstGeom>
          <a:solidFill>
            <a:srgbClr val="FBFCFE"/>
          </a:solidFill>
          <a:ln/>
        </p:spPr>
        <p:txBody>
          <a:bodyPr/>
          <a:lstStyle/>
          <a:p>
            <a:endParaRPr lang="es-MX"/>
          </a:p>
        </p:txBody>
      </p:sp>
      <p:pic>
        <p:nvPicPr>
          <p:cNvPr id="4" name="Image 0" descr="preencoded.png"/>
          <p:cNvPicPr>
            <a:picLocks noChangeAspect="1"/>
          </p:cNvPicPr>
          <p:nvPr/>
        </p:nvPicPr>
        <p:blipFill>
          <a:blip r:embed="rId3"/>
          <a:stretch>
            <a:fillRect/>
          </a:stretch>
        </p:blipFill>
        <p:spPr>
          <a:xfrm>
            <a:off x="0" y="0"/>
            <a:ext cx="5486400" cy="8230791"/>
          </a:xfrm>
          <a:prstGeom prst="rect">
            <a:avLst/>
          </a:prstGeom>
        </p:spPr>
      </p:pic>
      <p:sp>
        <p:nvSpPr>
          <p:cNvPr id="5" name="Text 2"/>
          <p:cNvSpPr/>
          <p:nvPr/>
        </p:nvSpPr>
        <p:spPr>
          <a:xfrm>
            <a:off x="6274356" y="577810"/>
            <a:ext cx="4202668" cy="656630"/>
          </a:xfrm>
          <a:prstGeom prst="rect">
            <a:avLst/>
          </a:prstGeom>
          <a:noFill/>
          <a:ln/>
        </p:spPr>
        <p:txBody>
          <a:bodyPr wrap="none" rtlCol="0" anchor="t"/>
          <a:lstStyle/>
          <a:p>
            <a:pPr marL="0" indent="0">
              <a:lnSpc>
                <a:spcPts val="5171"/>
              </a:lnSpc>
              <a:buNone/>
            </a:pPr>
            <a:r>
              <a:rPr lang="en-US" sz="4137" dirty="0">
                <a:solidFill>
                  <a:srgbClr val="476FD6"/>
                </a:solidFill>
                <a:latin typeface="Roboto Slab" pitchFamily="34" charset="0"/>
                <a:ea typeface="Roboto Slab" pitchFamily="34" charset="-122"/>
                <a:cs typeface="Roboto Slab" pitchFamily="34" charset="-120"/>
              </a:rPr>
              <a:t>Objetivos</a:t>
            </a:r>
            <a:endParaRPr lang="en-US" sz="4137" dirty="0"/>
          </a:p>
        </p:txBody>
      </p:sp>
      <p:sp>
        <p:nvSpPr>
          <p:cNvPr id="6" name="Shape 3"/>
          <p:cNvSpPr/>
          <p:nvPr/>
        </p:nvSpPr>
        <p:spPr>
          <a:xfrm>
            <a:off x="6274356" y="1549598"/>
            <a:ext cx="7568089" cy="1630799"/>
          </a:xfrm>
          <a:prstGeom prst="roundRect">
            <a:avLst>
              <a:gd name="adj" fmla="val 7731"/>
            </a:avLst>
          </a:prstGeom>
          <a:solidFill>
            <a:srgbClr val="E7EDF9"/>
          </a:solidFill>
          <a:ln/>
        </p:spPr>
        <p:txBody>
          <a:bodyPr/>
          <a:lstStyle/>
          <a:p>
            <a:endParaRPr lang="es-MX"/>
          </a:p>
        </p:txBody>
      </p:sp>
      <p:sp>
        <p:nvSpPr>
          <p:cNvPr id="7" name="Text 4"/>
          <p:cNvSpPr/>
          <p:nvPr/>
        </p:nvSpPr>
        <p:spPr>
          <a:xfrm>
            <a:off x="6484382" y="1759625"/>
            <a:ext cx="2101334" cy="328255"/>
          </a:xfrm>
          <a:prstGeom prst="rect">
            <a:avLst/>
          </a:prstGeom>
          <a:noFill/>
          <a:ln/>
        </p:spPr>
        <p:txBody>
          <a:bodyPr wrap="none" rtlCol="0" anchor="t"/>
          <a:lstStyle/>
          <a:p>
            <a:pPr marL="0" indent="0">
              <a:lnSpc>
                <a:spcPts val="2585"/>
              </a:lnSpc>
              <a:buNone/>
            </a:pPr>
            <a:r>
              <a:rPr lang="en-US" sz="2068" dirty="0">
                <a:solidFill>
                  <a:srgbClr val="476FD6"/>
                </a:solidFill>
                <a:latin typeface="Roboto Slab" pitchFamily="34" charset="0"/>
                <a:ea typeface="Roboto Slab" pitchFamily="34" charset="-122"/>
                <a:cs typeface="Roboto Slab" pitchFamily="34" charset="-120"/>
              </a:rPr>
              <a:t>Objetivo General</a:t>
            </a:r>
            <a:endParaRPr lang="en-US" sz="2068" dirty="0"/>
          </a:p>
        </p:txBody>
      </p:sp>
      <p:sp>
        <p:nvSpPr>
          <p:cNvPr id="8" name="Text 5"/>
          <p:cNvSpPr/>
          <p:nvPr/>
        </p:nvSpPr>
        <p:spPr>
          <a:xfrm>
            <a:off x="6484382" y="2297906"/>
            <a:ext cx="7148036" cy="672465"/>
          </a:xfrm>
          <a:prstGeom prst="rect">
            <a:avLst/>
          </a:prstGeom>
          <a:noFill/>
          <a:ln/>
        </p:spPr>
        <p:txBody>
          <a:bodyPr wrap="square" rtlCol="0" anchor="t"/>
          <a:lstStyle/>
          <a:p>
            <a:pPr marL="0" indent="0">
              <a:lnSpc>
                <a:spcPts val="2647"/>
              </a:lnSpc>
              <a:buNone/>
            </a:pPr>
            <a:r>
              <a:rPr lang="en-US" sz="1655" dirty="0">
                <a:solidFill>
                  <a:srgbClr val="15213F"/>
                </a:solidFill>
                <a:latin typeface="Roboto" pitchFamily="34" charset="0"/>
                <a:ea typeface="Roboto" pitchFamily="34" charset="-122"/>
                <a:cs typeface="Roboto" pitchFamily="34" charset="-120"/>
              </a:rPr>
              <a:t>Desarrollar una aplicación web para el control de los procesos y la información del Departamento de Orientación Educativa.</a:t>
            </a:r>
            <a:endParaRPr lang="en-US" sz="1655" dirty="0"/>
          </a:p>
        </p:txBody>
      </p:sp>
      <p:sp>
        <p:nvSpPr>
          <p:cNvPr id="9" name="Shape 6"/>
          <p:cNvSpPr/>
          <p:nvPr/>
        </p:nvSpPr>
        <p:spPr>
          <a:xfrm>
            <a:off x="6274356" y="3390424"/>
            <a:ext cx="7568089" cy="4262557"/>
          </a:xfrm>
          <a:prstGeom prst="roundRect">
            <a:avLst>
              <a:gd name="adj" fmla="val 2958"/>
            </a:avLst>
          </a:prstGeom>
          <a:solidFill>
            <a:srgbClr val="E7EDF9"/>
          </a:solidFill>
          <a:ln/>
        </p:spPr>
        <p:txBody>
          <a:bodyPr/>
          <a:lstStyle/>
          <a:p>
            <a:endParaRPr lang="es-MX"/>
          </a:p>
        </p:txBody>
      </p:sp>
      <p:sp>
        <p:nvSpPr>
          <p:cNvPr id="10" name="Text 7"/>
          <p:cNvSpPr/>
          <p:nvPr/>
        </p:nvSpPr>
        <p:spPr>
          <a:xfrm>
            <a:off x="6484382" y="3600450"/>
            <a:ext cx="2606040" cy="328255"/>
          </a:xfrm>
          <a:prstGeom prst="rect">
            <a:avLst/>
          </a:prstGeom>
          <a:noFill/>
          <a:ln/>
        </p:spPr>
        <p:txBody>
          <a:bodyPr wrap="none" rtlCol="0" anchor="t"/>
          <a:lstStyle/>
          <a:p>
            <a:pPr marL="0" indent="0">
              <a:lnSpc>
                <a:spcPts val="2585"/>
              </a:lnSpc>
              <a:buNone/>
            </a:pPr>
            <a:r>
              <a:rPr lang="en-US" sz="2068" dirty="0">
                <a:solidFill>
                  <a:srgbClr val="476FD6"/>
                </a:solidFill>
                <a:latin typeface="Roboto Slab" pitchFamily="34" charset="0"/>
                <a:ea typeface="Roboto Slab" pitchFamily="34" charset="-122"/>
                <a:cs typeface="Roboto Slab" pitchFamily="34" charset="-120"/>
              </a:rPr>
              <a:t>Objetivos Específicos</a:t>
            </a:r>
            <a:endParaRPr lang="en-US" sz="2068" dirty="0"/>
          </a:p>
        </p:txBody>
      </p:sp>
      <p:sp>
        <p:nvSpPr>
          <p:cNvPr id="11" name="Text 8"/>
          <p:cNvSpPr/>
          <p:nvPr/>
        </p:nvSpPr>
        <p:spPr>
          <a:xfrm>
            <a:off x="6820376" y="4165044"/>
            <a:ext cx="6812042" cy="672465"/>
          </a:xfrm>
          <a:prstGeom prst="rect">
            <a:avLst/>
          </a:prstGeom>
          <a:noFill/>
          <a:ln/>
        </p:spPr>
        <p:txBody>
          <a:bodyPr wrap="square" rtlCol="0" anchor="t"/>
          <a:lstStyle/>
          <a:p>
            <a:pPr marL="342900" indent="-342900" algn="l">
              <a:lnSpc>
                <a:spcPts val="2647"/>
              </a:lnSpc>
              <a:buSzPct val="100000"/>
              <a:buChar char="•"/>
            </a:pPr>
            <a:r>
              <a:rPr lang="en-US" sz="1655" dirty="0">
                <a:solidFill>
                  <a:srgbClr val="15213F"/>
                </a:solidFill>
                <a:latin typeface="Roboto" pitchFamily="34" charset="0"/>
                <a:ea typeface="Roboto" pitchFamily="34" charset="-122"/>
                <a:cs typeface="Roboto" pitchFamily="34" charset="-120"/>
              </a:rPr>
              <a:t>Digitalizar los procesos para llevar un control y seguimiento de los documentos físicos, minimizando la perdida de estos.</a:t>
            </a:r>
            <a:endParaRPr lang="en-US" sz="1655" dirty="0"/>
          </a:p>
        </p:txBody>
      </p:sp>
      <p:sp>
        <p:nvSpPr>
          <p:cNvPr id="12" name="Text 9"/>
          <p:cNvSpPr/>
          <p:nvPr/>
        </p:nvSpPr>
        <p:spPr>
          <a:xfrm>
            <a:off x="6820376" y="4921448"/>
            <a:ext cx="6812042" cy="672465"/>
          </a:xfrm>
          <a:prstGeom prst="rect">
            <a:avLst/>
          </a:prstGeom>
          <a:noFill/>
          <a:ln/>
        </p:spPr>
        <p:txBody>
          <a:bodyPr wrap="square" rtlCol="0" anchor="t"/>
          <a:lstStyle/>
          <a:p>
            <a:pPr marL="342900" indent="-342900" algn="l">
              <a:lnSpc>
                <a:spcPts val="2647"/>
              </a:lnSpc>
              <a:buSzPct val="100000"/>
              <a:buChar char="•"/>
            </a:pPr>
            <a:r>
              <a:rPr lang="en-US" sz="1655" dirty="0">
                <a:solidFill>
                  <a:srgbClr val="15213F"/>
                </a:solidFill>
                <a:latin typeface="Roboto" pitchFamily="34" charset="0"/>
                <a:ea typeface="Roboto" pitchFamily="34" charset="-122"/>
                <a:cs typeface="Roboto" pitchFamily="34" charset="-120"/>
              </a:rPr>
              <a:t>Difundir temas de interés a través de material visual para los alumnos por medio de la aplicación web.</a:t>
            </a:r>
            <a:endParaRPr lang="en-US" sz="1655" dirty="0"/>
          </a:p>
        </p:txBody>
      </p:sp>
      <p:sp>
        <p:nvSpPr>
          <p:cNvPr id="13" name="Text 10"/>
          <p:cNvSpPr/>
          <p:nvPr/>
        </p:nvSpPr>
        <p:spPr>
          <a:xfrm>
            <a:off x="6820376" y="5677853"/>
            <a:ext cx="6812042" cy="672465"/>
          </a:xfrm>
          <a:prstGeom prst="rect">
            <a:avLst/>
          </a:prstGeom>
          <a:noFill/>
          <a:ln/>
        </p:spPr>
        <p:txBody>
          <a:bodyPr wrap="square" rtlCol="0" anchor="t"/>
          <a:lstStyle/>
          <a:p>
            <a:pPr marL="342900" indent="-342900" algn="l">
              <a:lnSpc>
                <a:spcPts val="2647"/>
              </a:lnSpc>
              <a:buSzPct val="100000"/>
              <a:buChar char="•"/>
            </a:pPr>
            <a:r>
              <a:rPr lang="en-US" sz="1655" dirty="0">
                <a:solidFill>
                  <a:srgbClr val="15213F"/>
                </a:solidFill>
                <a:latin typeface="Roboto" pitchFamily="34" charset="0"/>
                <a:ea typeface="Roboto" pitchFamily="34" charset="-122"/>
                <a:cs typeface="Roboto" pitchFamily="34" charset="-120"/>
              </a:rPr>
              <a:t>Registrar los informes de seguimiento, evidencia y entrevistas, filtro por parte del Departamento de Orientación Educativa.</a:t>
            </a:r>
            <a:endParaRPr lang="en-US" sz="1655" dirty="0"/>
          </a:p>
        </p:txBody>
      </p:sp>
      <p:sp>
        <p:nvSpPr>
          <p:cNvPr id="14" name="Text 11"/>
          <p:cNvSpPr/>
          <p:nvPr/>
        </p:nvSpPr>
        <p:spPr>
          <a:xfrm>
            <a:off x="6820376" y="6434257"/>
            <a:ext cx="6812042" cy="1008698"/>
          </a:xfrm>
          <a:prstGeom prst="rect">
            <a:avLst/>
          </a:prstGeom>
          <a:noFill/>
          <a:ln/>
        </p:spPr>
        <p:txBody>
          <a:bodyPr wrap="square" rtlCol="0" anchor="t"/>
          <a:lstStyle/>
          <a:p>
            <a:pPr marL="342900" indent="-342900" algn="l">
              <a:lnSpc>
                <a:spcPts val="2647"/>
              </a:lnSpc>
              <a:buSzPct val="100000"/>
              <a:buChar char="•"/>
            </a:pPr>
            <a:r>
              <a:rPr lang="en-US" sz="1655" dirty="0">
                <a:solidFill>
                  <a:srgbClr val="15213F"/>
                </a:solidFill>
                <a:latin typeface="Roboto" pitchFamily="34" charset="0"/>
                <a:ea typeface="Roboto" pitchFamily="34" charset="-122"/>
                <a:cs typeface="Roboto" pitchFamily="34" charset="-120"/>
              </a:rPr>
              <a:t>Mostrar por medio de reportes los resultados de los registros de los informes que se llevaron a cabo durante el ciclo escolar por parte del Departamento de Orientación Educativa.</a:t>
            </a:r>
            <a:endParaRPr lang="en-US" sz="1655" dirty="0"/>
          </a:p>
        </p:txBody>
      </p:sp>
      <p:pic>
        <p:nvPicPr>
          <p:cNvPr id="15"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822</Words>
  <Application>Microsoft Office PowerPoint</Application>
  <PresentationFormat>Personalizado</PresentationFormat>
  <Paragraphs>101</Paragraphs>
  <Slides>20</Slides>
  <Notes>20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20</vt:i4>
      </vt:variant>
    </vt:vector>
  </HeadingPairs>
  <TitlesOfParts>
    <vt:vector size="25" baseType="lpstr">
      <vt:lpstr>Arial</vt:lpstr>
      <vt:lpstr>Calibri</vt:lpstr>
      <vt:lpstr>Roboto</vt:lpstr>
      <vt:lpstr>Roboto Slab</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aze</cp:lastModifiedBy>
  <cp:revision>2</cp:revision>
  <dcterms:created xsi:type="dcterms:W3CDTF">2023-09-04T18:59:17Z</dcterms:created>
  <dcterms:modified xsi:type="dcterms:W3CDTF">2023-09-05T00:55:07Z</dcterms:modified>
</cp:coreProperties>
</file>